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71" r:id="rId4"/>
    <p:sldId id="272" r:id="rId5"/>
    <p:sldId id="273" r:id="rId6"/>
    <p:sldId id="274" r:id="rId7"/>
    <p:sldId id="275" r:id="rId8"/>
    <p:sldId id="267" r:id="rId9"/>
    <p:sldId id="260" r:id="rId10"/>
    <p:sldId id="277" r:id="rId11"/>
    <p:sldId id="278" r:id="rId12"/>
    <p:sldId id="261" r:id="rId13"/>
    <p:sldId id="263" r:id="rId14"/>
    <p:sldId id="279" r:id="rId15"/>
    <p:sldId id="280" r:id="rId16"/>
    <p:sldId id="281" r:id="rId17"/>
    <p:sldId id="282" r:id="rId18"/>
    <p:sldId id="264" r:id="rId19"/>
    <p:sldId id="265" r:id="rId20"/>
    <p:sldId id="283" r:id="rId21"/>
    <p:sldId id="284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8A3"/>
    <a:srgbClr val="4B4784"/>
    <a:srgbClr val="CCCCCC"/>
    <a:srgbClr val="222222"/>
    <a:srgbClr val="ADD8E6"/>
    <a:srgbClr val="918F8F"/>
    <a:srgbClr val="494949"/>
    <a:srgbClr val="2E97EC"/>
    <a:srgbClr val="0E108B"/>
    <a:srgbClr val="7C9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5AC6CA-15CC-4189-AB78-05380FA1AECE}"/>
              </a:ext>
            </a:extLst>
          </p:cNvPr>
          <p:cNvGrpSpPr/>
          <p:nvPr userDrawn="1"/>
        </p:nvGrpSpPr>
        <p:grpSpPr>
          <a:xfrm>
            <a:off x="269876" y="180975"/>
            <a:ext cx="11652248" cy="6677025"/>
            <a:chOff x="269876" y="263495"/>
            <a:chExt cx="11652248" cy="6594505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0202E5D6-2CD6-0483-11AB-193D23BD631A}"/>
                </a:ext>
              </a:extLst>
            </p:cNvPr>
            <p:cNvSpPr/>
            <p:nvPr/>
          </p:nvSpPr>
          <p:spPr>
            <a:xfrm>
              <a:off x="269876" y="263495"/>
              <a:ext cx="11652247" cy="6594505"/>
            </a:xfrm>
            <a:prstGeom prst="round2SameRect">
              <a:avLst>
                <a:gd name="adj1" fmla="val 1593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sx="101000" sy="101000" algn="ctr" rotWithShape="0">
                <a:srgbClr val="7670AE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B2CAA269-763D-8488-F122-6741D697332B}"/>
                </a:ext>
              </a:extLst>
            </p:cNvPr>
            <p:cNvSpPr/>
            <p:nvPr/>
          </p:nvSpPr>
          <p:spPr>
            <a:xfrm>
              <a:off x="269877" y="263495"/>
              <a:ext cx="11652247" cy="490595"/>
            </a:xfrm>
            <a:prstGeom prst="round2SameRect">
              <a:avLst/>
            </a:prstGeom>
            <a:solidFill>
              <a:srgbClr val="7670AE"/>
            </a:solidFill>
            <a:ln>
              <a:noFill/>
            </a:ln>
            <a:effectLst>
              <a:outerShdw dist="12700" dir="5400000" algn="t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7B06DBA-9476-CEC6-32DF-92E302628A24}"/>
                </a:ext>
              </a:extLst>
            </p:cNvPr>
            <p:cNvSpPr/>
            <p:nvPr/>
          </p:nvSpPr>
          <p:spPr>
            <a:xfrm>
              <a:off x="402431" y="416717"/>
              <a:ext cx="180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CA26027-A07E-27AE-BCDD-D378B001985B}"/>
                </a:ext>
              </a:extLst>
            </p:cNvPr>
            <p:cNvSpPr/>
            <p:nvPr/>
          </p:nvSpPr>
          <p:spPr>
            <a:xfrm>
              <a:off x="402431" y="490405"/>
              <a:ext cx="180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84FC2B7-A9C5-4FFA-A7C8-28D91B35D353}"/>
                </a:ext>
              </a:extLst>
            </p:cNvPr>
            <p:cNvSpPr/>
            <p:nvPr/>
          </p:nvSpPr>
          <p:spPr>
            <a:xfrm>
              <a:off x="402431" y="564094"/>
              <a:ext cx="180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제목 12">
            <a:extLst>
              <a:ext uri="{FF2B5EF4-FFF2-40B4-BE49-F238E27FC236}">
                <a16:creationId xmlns:a16="http://schemas.microsoft.com/office/drawing/2014/main" id="{A8D38AC9-D7CB-6A47-B76F-CAC78CB2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2"/>
            <a:ext cx="10515600" cy="36512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857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7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2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6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5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9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0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4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ockfish-weatherwear.co.k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em88200.dothome.co.k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petto.kr/main/main.asp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005145"/>
            <a:ext cx="11652247" cy="3213100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7670AE"/>
                </a:solidFill>
              </a:rPr>
              <a:t>반응형 웹 </a:t>
            </a:r>
            <a:r>
              <a:rPr lang="en-US" altLang="ko-KR" sz="4800" b="1" i="1" kern="0" dirty="0">
                <a:solidFill>
                  <a:srgbClr val="7670AE"/>
                </a:solidFill>
              </a:rPr>
              <a:t>UI </a:t>
            </a:r>
            <a:r>
              <a:rPr lang="ko-KR" altLang="en-US" sz="4800" b="1" i="1" kern="0" dirty="0">
                <a:solidFill>
                  <a:srgbClr val="7670AE"/>
                </a:solidFill>
              </a:rPr>
              <a:t>구현 평가</a:t>
            </a:r>
            <a:endParaRPr lang="ko-KR" altLang="en-US" sz="3600" dirty="0">
              <a:solidFill>
                <a:prstClr val="black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156606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163975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171344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0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2" y="1762716"/>
            <a:ext cx="5406882" cy="2422982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3. </a:t>
            </a:r>
            <a:r>
              <a:rPr lang="ko-KR" altLang="en-US" b="1" i="1" kern="0" dirty="0">
                <a:solidFill>
                  <a:prstClr val="white"/>
                </a:solidFill>
              </a:rPr>
              <a:t>사이트 분석</a:t>
            </a:r>
            <a:r>
              <a:rPr lang="en-US" altLang="ko-KR" b="1" i="1" kern="0" dirty="0">
                <a:solidFill>
                  <a:prstClr val="white"/>
                </a:solidFill>
              </a:rPr>
              <a:t>_</a:t>
            </a:r>
            <a:r>
              <a:rPr lang="ko-KR" altLang="en-US" b="1" i="1" kern="0" dirty="0">
                <a:solidFill>
                  <a:prstClr val="white"/>
                </a:solidFill>
              </a:rPr>
              <a:t>벤치마킹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8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723850" y="1049628"/>
            <a:ext cx="4455382" cy="372052"/>
          </a:xfrm>
          <a:prstGeom prst="rect">
            <a:avLst/>
          </a:prstGeom>
          <a:solidFill>
            <a:schemeClr val="bg1"/>
          </a:solidFill>
          <a:ln w="25400"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 </a:t>
            </a:r>
          </a:p>
        </p:txBody>
      </p:sp>
      <p:sp>
        <p:nvSpPr>
          <p:cNvPr id="109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922532" y="1107035"/>
            <a:ext cx="4256700" cy="301589"/>
          </a:xfrm>
          <a:prstGeom prst="rect">
            <a:avLst/>
          </a:prstGeom>
          <a:solidFill>
            <a:srgbClr val="FFC000">
              <a:alpha val="7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락피쉬</a:t>
            </a:r>
            <a:r>
              <a:rPr lang="ko-KR" altLang="en-US" sz="1050" dirty="0"/>
              <a:t> 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3"/>
              </a:rPr>
              <a:t>Rockfish </a:t>
            </a:r>
            <a:r>
              <a:rPr lang="en-US" altLang="ko-KR" sz="1050" dirty="0" err="1">
                <a:hlinkClick r:id="rId3"/>
              </a:rPr>
              <a:t>Weatherwear</a:t>
            </a:r>
            <a:r>
              <a:rPr lang="en-US" altLang="ko-KR" sz="1050" dirty="0">
                <a:hlinkClick r:id="rId3"/>
              </a:rPr>
              <a:t> (rockfish-weatherwear.co.kr)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722551" y="5198358"/>
            <a:ext cx="6597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깔끔하게 한눈에 들어오는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서브메뉴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바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포토카드를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보는듯한 젊은 감각의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서브배너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이미지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1152699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5D666E-9ECD-C778-0E3E-83357E7330AC}"/>
              </a:ext>
            </a:extLst>
          </p:cNvPr>
          <p:cNvGrpSpPr/>
          <p:nvPr/>
        </p:nvGrpSpPr>
        <p:grpSpPr>
          <a:xfrm>
            <a:off x="582431" y="901859"/>
            <a:ext cx="295538" cy="295538"/>
            <a:chOff x="7146662" y="4439633"/>
            <a:chExt cx="375837" cy="37583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26FCDAE-38DB-0170-2569-CB37EF5F98F0}"/>
                </a:ext>
              </a:extLst>
            </p:cNvPr>
            <p:cNvSpPr/>
            <p:nvPr/>
          </p:nvSpPr>
          <p:spPr>
            <a:xfrm>
              <a:off x="7146662" y="4439633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7E2DB211-AFD1-3ED2-7866-B80761ADE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576" y="4557163"/>
              <a:ext cx="156888" cy="137308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모서리가 둥근 직사각형 189">
            <a:extLst>
              <a:ext uri="{FF2B5EF4-FFF2-40B4-BE49-F238E27FC236}">
                <a16:creationId xmlns:a16="http://schemas.microsoft.com/office/drawing/2014/main" id="{964117D9-5678-7A15-D988-45D468F03A0B}"/>
              </a:ext>
            </a:extLst>
          </p:cNvPr>
          <p:cNvSpPr/>
          <p:nvPr/>
        </p:nvSpPr>
        <p:spPr>
          <a:xfrm>
            <a:off x="883082" y="1651000"/>
            <a:ext cx="5485968" cy="2489200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E5DD03-CD3E-2623-36C9-1037A9469143}"/>
              </a:ext>
            </a:extLst>
          </p:cNvPr>
          <p:cNvSpPr/>
          <p:nvPr/>
        </p:nvSpPr>
        <p:spPr>
          <a:xfrm>
            <a:off x="821760" y="1651000"/>
            <a:ext cx="295538" cy="295538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D2EAEB2-446D-24EF-20AF-B7599C8F228F}"/>
              </a:ext>
            </a:extLst>
          </p:cNvPr>
          <p:cNvSpPr/>
          <p:nvPr/>
        </p:nvSpPr>
        <p:spPr>
          <a:xfrm>
            <a:off x="1495176" y="5300724"/>
            <a:ext cx="174465" cy="174465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189">
            <a:extLst>
              <a:ext uri="{FF2B5EF4-FFF2-40B4-BE49-F238E27FC236}">
                <a16:creationId xmlns:a16="http://schemas.microsoft.com/office/drawing/2014/main" id="{10CAB889-0824-1C8C-D963-E9C189266BF8}"/>
              </a:ext>
            </a:extLst>
          </p:cNvPr>
          <p:cNvSpPr/>
          <p:nvPr/>
        </p:nvSpPr>
        <p:spPr>
          <a:xfrm>
            <a:off x="1722551" y="1871133"/>
            <a:ext cx="3823323" cy="447458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E0D9B47-0AE0-D1BF-72A6-2B73811AE552}"/>
              </a:ext>
            </a:extLst>
          </p:cNvPr>
          <p:cNvSpPr/>
          <p:nvPr/>
        </p:nvSpPr>
        <p:spPr>
          <a:xfrm>
            <a:off x="1495175" y="5666159"/>
            <a:ext cx="174465" cy="174465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AFAA4F-E138-4EC7-0033-74BE596A374F}"/>
              </a:ext>
            </a:extLst>
          </p:cNvPr>
          <p:cNvSpPr/>
          <p:nvPr/>
        </p:nvSpPr>
        <p:spPr>
          <a:xfrm>
            <a:off x="1722551" y="5567662"/>
            <a:ext cx="6911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반응형에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맞추어 직관적으로 상품을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볼수있는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균형적인 레이아웃 배치와 사용자 편의 메뉴 배치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C9418CA-0003-03B8-6DDE-ED7380778BF3}"/>
              </a:ext>
            </a:extLst>
          </p:cNvPr>
          <p:cNvSpPr/>
          <p:nvPr/>
        </p:nvSpPr>
        <p:spPr>
          <a:xfrm>
            <a:off x="1495175" y="5999944"/>
            <a:ext cx="174465" cy="174465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AC50EA1-1DAE-AFAD-2647-B2FE6DB58684}"/>
              </a:ext>
            </a:extLst>
          </p:cNvPr>
          <p:cNvSpPr/>
          <p:nvPr/>
        </p:nvSpPr>
        <p:spPr>
          <a:xfrm>
            <a:off x="1722550" y="5902418"/>
            <a:ext cx="5648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직관적인 아이콘 사용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바로구매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기능으로 사용자의 편의성과 자율성 증대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132" y="1365495"/>
            <a:ext cx="2513031" cy="25908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77" y="3430091"/>
            <a:ext cx="1545859" cy="30827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083" y="1798769"/>
            <a:ext cx="1709546" cy="3082788"/>
          </a:xfrm>
          <a:prstGeom prst="rect">
            <a:avLst/>
          </a:prstGeom>
        </p:spPr>
      </p:pic>
      <p:sp>
        <p:nvSpPr>
          <p:cNvPr id="52" name="모서리가 둥근 직사각형 189">
            <a:extLst>
              <a:ext uri="{FF2B5EF4-FFF2-40B4-BE49-F238E27FC236}">
                <a16:creationId xmlns:a16="http://schemas.microsoft.com/office/drawing/2014/main" id="{36F9F7DB-5C26-957D-458F-455FDD8F9EDB}"/>
              </a:ext>
            </a:extLst>
          </p:cNvPr>
          <p:cNvSpPr/>
          <p:nvPr/>
        </p:nvSpPr>
        <p:spPr>
          <a:xfrm>
            <a:off x="9922933" y="2997200"/>
            <a:ext cx="1664595" cy="1990980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89">
            <a:extLst>
              <a:ext uri="{FF2B5EF4-FFF2-40B4-BE49-F238E27FC236}">
                <a16:creationId xmlns:a16="http://schemas.microsoft.com/office/drawing/2014/main" id="{36F9F7DB-5C26-957D-458F-455FDD8F9EDB}"/>
              </a:ext>
            </a:extLst>
          </p:cNvPr>
          <p:cNvSpPr/>
          <p:nvPr/>
        </p:nvSpPr>
        <p:spPr>
          <a:xfrm>
            <a:off x="8340299" y="1438615"/>
            <a:ext cx="350563" cy="341036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189">
            <a:extLst>
              <a:ext uri="{FF2B5EF4-FFF2-40B4-BE49-F238E27FC236}">
                <a16:creationId xmlns:a16="http://schemas.microsoft.com/office/drawing/2014/main" id="{36F9F7DB-5C26-957D-458F-455FDD8F9EDB}"/>
              </a:ext>
            </a:extLst>
          </p:cNvPr>
          <p:cNvSpPr/>
          <p:nvPr/>
        </p:nvSpPr>
        <p:spPr>
          <a:xfrm>
            <a:off x="8426462" y="1971143"/>
            <a:ext cx="793738" cy="341036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189">
            <a:extLst>
              <a:ext uri="{FF2B5EF4-FFF2-40B4-BE49-F238E27FC236}">
                <a16:creationId xmlns:a16="http://schemas.microsoft.com/office/drawing/2014/main" id="{36F9F7DB-5C26-957D-458F-455FDD8F9EDB}"/>
              </a:ext>
            </a:extLst>
          </p:cNvPr>
          <p:cNvSpPr/>
          <p:nvPr/>
        </p:nvSpPr>
        <p:spPr>
          <a:xfrm>
            <a:off x="10348381" y="1413213"/>
            <a:ext cx="578615" cy="341036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189">
            <a:extLst>
              <a:ext uri="{FF2B5EF4-FFF2-40B4-BE49-F238E27FC236}">
                <a16:creationId xmlns:a16="http://schemas.microsoft.com/office/drawing/2014/main" id="{36F9F7DB-5C26-957D-458F-455FDD8F9EDB}"/>
              </a:ext>
            </a:extLst>
          </p:cNvPr>
          <p:cNvSpPr/>
          <p:nvPr/>
        </p:nvSpPr>
        <p:spPr>
          <a:xfrm>
            <a:off x="10222429" y="1931165"/>
            <a:ext cx="667734" cy="381014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189">
            <a:extLst>
              <a:ext uri="{FF2B5EF4-FFF2-40B4-BE49-F238E27FC236}">
                <a16:creationId xmlns:a16="http://schemas.microsoft.com/office/drawing/2014/main" id="{36F9F7DB-5C26-957D-458F-455FDD8F9EDB}"/>
              </a:ext>
            </a:extLst>
          </p:cNvPr>
          <p:cNvSpPr/>
          <p:nvPr/>
        </p:nvSpPr>
        <p:spPr>
          <a:xfrm>
            <a:off x="6711479" y="1871133"/>
            <a:ext cx="1188124" cy="564765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A076E9D-33F3-7411-6354-F664E595A33C}"/>
              </a:ext>
            </a:extLst>
          </p:cNvPr>
          <p:cNvSpPr/>
          <p:nvPr/>
        </p:nvSpPr>
        <p:spPr>
          <a:xfrm>
            <a:off x="7960251" y="1601129"/>
            <a:ext cx="295538" cy="295538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158A92A-3702-94B2-84D3-F9D344F96C82}"/>
              </a:ext>
            </a:extLst>
          </p:cNvPr>
          <p:cNvSpPr/>
          <p:nvPr/>
        </p:nvSpPr>
        <p:spPr>
          <a:xfrm>
            <a:off x="10926996" y="3218423"/>
            <a:ext cx="295538" cy="295538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5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04" y="1334557"/>
            <a:ext cx="2170429" cy="3873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165" y="1049628"/>
            <a:ext cx="2169487" cy="38738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3" y="4156218"/>
            <a:ext cx="5275591" cy="21289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94" y="1723022"/>
            <a:ext cx="5300291" cy="1968445"/>
          </a:xfrm>
          <a:prstGeom prst="rect">
            <a:avLst/>
          </a:prstGeom>
        </p:spPr>
      </p:pic>
      <p:sp>
        <p:nvSpPr>
          <p:cNvPr id="108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723850" y="1049628"/>
            <a:ext cx="3117963" cy="372052"/>
          </a:xfrm>
          <a:prstGeom prst="rect">
            <a:avLst/>
          </a:prstGeom>
          <a:solidFill>
            <a:schemeClr val="bg1"/>
          </a:solidFill>
          <a:ln w="25400"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 </a:t>
            </a:r>
          </a:p>
        </p:txBody>
      </p:sp>
      <p:sp>
        <p:nvSpPr>
          <p:cNvPr id="109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909832" y="1107035"/>
            <a:ext cx="2919281" cy="301589"/>
          </a:xfrm>
          <a:prstGeom prst="rect">
            <a:avLst/>
          </a:prstGeom>
          <a:solidFill>
            <a:srgbClr val="FFC000">
              <a:alpha val="7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수페르가</a:t>
            </a:r>
            <a:r>
              <a:rPr lang="ko-KR" altLang="en-US" sz="1050" dirty="0"/>
              <a:t> </a:t>
            </a:r>
            <a:r>
              <a:rPr lang="en-US" altLang="ko-KR" sz="1050" dirty="0"/>
              <a:t>: https://superga.co.kr/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6743237" y="5172695"/>
            <a:ext cx="4951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 서브페이지에 상품상세이미지 슬라이드를 배치하여 사용자의 편의성과 자율성을 높이고 웹 사용 피로감을 줄임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1152699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5D666E-9ECD-C778-0E3E-83357E7330AC}"/>
              </a:ext>
            </a:extLst>
          </p:cNvPr>
          <p:cNvGrpSpPr/>
          <p:nvPr/>
        </p:nvGrpSpPr>
        <p:grpSpPr>
          <a:xfrm>
            <a:off x="582431" y="901859"/>
            <a:ext cx="295538" cy="295538"/>
            <a:chOff x="7146662" y="4439633"/>
            <a:chExt cx="375837" cy="37583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26FCDAE-38DB-0170-2569-CB37EF5F98F0}"/>
                </a:ext>
              </a:extLst>
            </p:cNvPr>
            <p:cNvSpPr/>
            <p:nvPr/>
          </p:nvSpPr>
          <p:spPr>
            <a:xfrm>
              <a:off x="7146662" y="4439633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7E2DB211-AFD1-3ED2-7866-B80761ADE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576" y="4557163"/>
              <a:ext cx="156888" cy="137308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50E5DD03-CD3E-2623-36C9-1037A9469143}"/>
              </a:ext>
            </a:extLst>
          </p:cNvPr>
          <p:cNvSpPr/>
          <p:nvPr/>
        </p:nvSpPr>
        <p:spPr>
          <a:xfrm>
            <a:off x="657853" y="1651000"/>
            <a:ext cx="295538" cy="295538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D2EAEB2-446D-24EF-20AF-B7599C8F228F}"/>
              </a:ext>
            </a:extLst>
          </p:cNvPr>
          <p:cNvSpPr/>
          <p:nvPr/>
        </p:nvSpPr>
        <p:spPr>
          <a:xfrm>
            <a:off x="6351955" y="5275061"/>
            <a:ext cx="174465" cy="174465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189">
            <a:extLst>
              <a:ext uri="{FF2B5EF4-FFF2-40B4-BE49-F238E27FC236}">
                <a16:creationId xmlns:a16="http://schemas.microsoft.com/office/drawing/2014/main" id="{89728B7F-B81A-074E-6A94-07C457FD6746}"/>
              </a:ext>
            </a:extLst>
          </p:cNvPr>
          <p:cNvSpPr/>
          <p:nvPr/>
        </p:nvSpPr>
        <p:spPr>
          <a:xfrm>
            <a:off x="7222904" y="1358203"/>
            <a:ext cx="1549520" cy="374895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E0D9B47-0AE0-D1BF-72A6-2B73811AE552}"/>
              </a:ext>
            </a:extLst>
          </p:cNvPr>
          <p:cNvSpPr/>
          <p:nvPr/>
        </p:nvSpPr>
        <p:spPr>
          <a:xfrm>
            <a:off x="6351954" y="5864947"/>
            <a:ext cx="174465" cy="174465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AFAA4F-E138-4EC7-0033-74BE596A374F}"/>
              </a:ext>
            </a:extLst>
          </p:cNvPr>
          <p:cNvSpPr/>
          <p:nvPr/>
        </p:nvSpPr>
        <p:spPr>
          <a:xfrm>
            <a:off x="6743237" y="5766450"/>
            <a:ext cx="4951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푸터에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고객센터와 같은 사용자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편의메뉴를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모아두어 편의성을 높임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모서리가 둥근 직사각형 189">
            <a:extLst>
              <a:ext uri="{FF2B5EF4-FFF2-40B4-BE49-F238E27FC236}">
                <a16:creationId xmlns:a16="http://schemas.microsoft.com/office/drawing/2014/main" id="{36F9F7DB-5C26-957D-458F-455FDD8F9EDB}"/>
              </a:ext>
            </a:extLst>
          </p:cNvPr>
          <p:cNvSpPr/>
          <p:nvPr/>
        </p:nvSpPr>
        <p:spPr>
          <a:xfrm>
            <a:off x="9219165" y="1048488"/>
            <a:ext cx="2169487" cy="366851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189">
            <a:extLst>
              <a:ext uri="{FF2B5EF4-FFF2-40B4-BE49-F238E27FC236}">
                <a16:creationId xmlns:a16="http://schemas.microsoft.com/office/drawing/2014/main" id="{8CD83B49-4F04-4B64-EB35-22B9BA9431D5}"/>
              </a:ext>
            </a:extLst>
          </p:cNvPr>
          <p:cNvSpPr/>
          <p:nvPr/>
        </p:nvSpPr>
        <p:spPr>
          <a:xfrm>
            <a:off x="789037" y="4089401"/>
            <a:ext cx="5383627" cy="2262550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158A92A-3702-94B2-84D3-F9D344F96C82}"/>
              </a:ext>
            </a:extLst>
          </p:cNvPr>
          <p:cNvSpPr/>
          <p:nvPr/>
        </p:nvSpPr>
        <p:spPr>
          <a:xfrm>
            <a:off x="8765007" y="989144"/>
            <a:ext cx="295538" cy="295538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C9418CA-0003-03B8-6DDE-ED7380778BF3}"/>
              </a:ext>
            </a:extLst>
          </p:cNvPr>
          <p:cNvSpPr/>
          <p:nvPr/>
        </p:nvSpPr>
        <p:spPr>
          <a:xfrm>
            <a:off x="6351954" y="6198732"/>
            <a:ext cx="174465" cy="174465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AC50EA1-1DAE-AFAD-2647-B2FE6DB58684}"/>
              </a:ext>
            </a:extLst>
          </p:cNvPr>
          <p:cNvSpPr/>
          <p:nvPr/>
        </p:nvSpPr>
        <p:spPr>
          <a:xfrm>
            <a:off x="6743236" y="6101206"/>
            <a:ext cx="5060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직관적인 아이콘 사용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세로 풀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와이드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배너 이미지로 모바일 앱의 장점 극대화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모서리가 둥근 직사각형 189">
            <a:extLst>
              <a:ext uri="{FF2B5EF4-FFF2-40B4-BE49-F238E27FC236}">
                <a16:creationId xmlns:a16="http://schemas.microsoft.com/office/drawing/2014/main" id="{964117D9-5678-7A15-D988-45D468F03A0B}"/>
              </a:ext>
            </a:extLst>
          </p:cNvPr>
          <p:cNvSpPr/>
          <p:nvPr/>
        </p:nvSpPr>
        <p:spPr>
          <a:xfrm>
            <a:off x="2145174" y="1795549"/>
            <a:ext cx="1381770" cy="1504604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189">
            <a:extLst>
              <a:ext uri="{FF2B5EF4-FFF2-40B4-BE49-F238E27FC236}">
                <a16:creationId xmlns:a16="http://schemas.microsoft.com/office/drawing/2014/main" id="{36F9F7DB-5C26-957D-458F-455FDD8F9EDB}"/>
              </a:ext>
            </a:extLst>
          </p:cNvPr>
          <p:cNvSpPr/>
          <p:nvPr/>
        </p:nvSpPr>
        <p:spPr>
          <a:xfrm>
            <a:off x="9102714" y="964889"/>
            <a:ext cx="2420659" cy="4094700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189">
            <a:extLst>
              <a:ext uri="{FF2B5EF4-FFF2-40B4-BE49-F238E27FC236}">
                <a16:creationId xmlns:a16="http://schemas.microsoft.com/office/drawing/2014/main" id="{8CD83B49-4F04-4B64-EB35-22B9BA9431D5}"/>
              </a:ext>
            </a:extLst>
          </p:cNvPr>
          <p:cNvSpPr/>
          <p:nvPr/>
        </p:nvSpPr>
        <p:spPr>
          <a:xfrm>
            <a:off x="1021426" y="4240196"/>
            <a:ext cx="4924068" cy="492671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A076E9D-33F3-7411-6354-F664E595A33C}"/>
              </a:ext>
            </a:extLst>
          </p:cNvPr>
          <p:cNvSpPr/>
          <p:nvPr/>
        </p:nvSpPr>
        <p:spPr>
          <a:xfrm>
            <a:off x="672971" y="4008449"/>
            <a:ext cx="295538" cy="295538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02199" y="239730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3. </a:t>
            </a:r>
            <a:r>
              <a:rPr lang="ko-KR" altLang="en-US" b="1" i="1" kern="0" dirty="0">
                <a:solidFill>
                  <a:prstClr val="white"/>
                </a:solidFill>
              </a:rPr>
              <a:t>사이트 분석</a:t>
            </a:r>
            <a:r>
              <a:rPr lang="en-US" altLang="ko-KR" b="1" i="1" kern="0" dirty="0">
                <a:solidFill>
                  <a:prstClr val="white"/>
                </a:solidFill>
              </a:rPr>
              <a:t>_</a:t>
            </a:r>
            <a:r>
              <a:rPr lang="ko-KR" altLang="en-US" b="1" i="1" kern="0" dirty="0">
                <a:solidFill>
                  <a:prstClr val="white"/>
                </a:solidFill>
              </a:rPr>
              <a:t>벤치마킹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0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10549295" y="4036003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C2A2CCAD-5E04-AA86-AF6D-D4F6D4E75EF9}"/>
              </a:ext>
            </a:extLst>
          </p:cNvPr>
          <p:cNvSpPr/>
          <p:nvPr/>
        </p:nvSpPr>
        <p:spPr>
          <a:xfrm>
            <a:off x="5654350" y="1099121"/>
            <a:ext cx="1296785" cy="390698"/>
          </a:xfrm>
          <a:prstGeom prst="roundRect">
            <a:avLst/>
          </a:prstGeom>
          <a:solidFill>
            <a:srgbClr val="E3E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  <a:endParaRPr lang="ko-KR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0AC06949-CAAE-27B9-A70D-FC4014F8049E}"/>
              </a:ext>
            </a:extLst>
          </p:cNvPr>
          <p:cNvSpPr/>
          <p:nvPr/>
        </p:nvSpPr>
        <p:spPr>
          <a:xfrm>
            <a:off x="3196023" y="2284261"/>
            <a:ext cx="1547722" cy="390698"/>
          </a:xfrm>
          <a:prstGeom prst="roundRect">
            <a:avLst/>
          </a:prstGeom>
          <a:solidFill>
            <a:srgbClr val="9F9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FRANCE LABEL</a:t>
            </a:r>
          </a:p>
        </p:txBody>
      </p:sp>
      <p:sp>
        <p:nvSpPr>
          <p:cNvPr id="4" name="모서리가 둥근 직사각형 9">
            <a:extLst>
              <a:ext uri="{FF2B5EF4-FFF2-40B4-BE49-F238E27FC236}">
                <a16:creationId xmlns:a16="http://schemas.microsoft.com/office/drawing/2014/main" id="{988A986F-DDD8-0CFD-68AC-05A3981C4CCA}"/>
              </a:ext>
            </a:extLst>
          </p:cNvPr>
          <p:cNvSpPr/>
          <p:nvPr/>
        </p:nvSpPr>
        <p:spPr>
          <a:xfrm>
            <a:off x="6338780" y="2284212"/>
            <a:ext cx="1296785" cy="390698"/>
          </a:xfrm>
          <a:prstGeom prst="roundRect">
            <a:avLst/>
          </a:prstGeom>
          <a:solidFill>
            <a:srgbClr val="9F9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COLLECTION</a:t>
            </a:r>
          </a:p>
        </p:txBody>
      </p:sp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F0AE5365-3138-AD87-80AE-EA6207D25A34}"/>
              </a:ext>
            </a:extLst>
          </p:cNvPr>
          <p:cNvSpPr/>
          <p:nvPr/>
        </p:nvSpPr>
        <p:spPr>
          <a:xfrm>
            <a:off x="1793840" y="2284261"/>
            <a:ext cx="1296785" cy="390698"/>
          </a:xfrm>
          <a:prstGeom prst="roundRect">
            <a:avLst/>
          </a:prstGeom>
          <a:solidFill>
            <a:srgbClr val="9F9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SHOES </a:t>
            </a:r>
          </a:p>
        </p:txBody>
      </p:sp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7CB543FD-8295-ACFE-6819-56DAEB81758B}"/>
              </a:ext>
            </a:extLst>
          </p:cNvPr>
          <p:cNvSpPr/>
          <p:nvPr/>
        </p:nvSpPr>
        <p:spPr>
          <a:xfrm>
            <a:off x="401151" y="2281701"/>
            <a:ext cx="1296785" cy="390698"/>
          </a:xfrm>
          <a:prstGeom prst="roundRect">
            <a:avLst/>
          </a:prstGeom>
          <a:solidFill>
            <a:srgbClr val="9F9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23SS 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0858189B-240D-952C-B987-90656364008D}"/>
              </a:ext>
            </a:extLst>
          </p:cNvPr>
          <p:cNvSpPr/>
          <p:nvPr/>
        </p:nvSpPr>
        <p:spPr>
          <a:xfrm>
            <a:off x="401151" y="2772314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VIEW ALL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13">
            <a:extLst>
              <a:ext uri="{FF2B5EF4-FFF2-40B4-BE49-F238E27FC236}">
                <a16:creationId xmlns:a16="http://schemas.microsoft.com/office/drawing/2014/main" id="{4A96C3F2-F33C-AA0E-9292-432333551D18}"/>
              </a:ext>
            </a:extLst>
          </p:cNvPr>
          <p:cNvSpPr/>
          <p:nvPr/>
        </p:nvSpPr>
        <p:spPr>
          <a:xfrm>
            <a:off x="401151" y="3264142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ESSENTIAL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15">
            <a:extLst>
              <a:ext uri="{FF2B5EF4-FFF2-40B4-BE49-F238E27FC236}">
                <a16:creationId xmlns:a16="http://schemas.microsoft.com/office/drawing/2014/main" id="{E1322203-D803-3F75-3E1F-A8D1C7D20B20}"/>
              </a:ext>
            </a:extLst>
          </p:cNvPr>
          <p:cNvSpPr/>
          <p:nvPr/>
        </p:nvSpPr>
        <p:spPr>
          <a:xfrm>
            <a:off x="9784554" y="1455152"/>
            <a:ext cx="1296785" cy="390698"/>
          </a:xfrm>
          <a:prstGeom prst="roundRect">
            <a:avLst/>
          </a:prstGeom>
          <a:solidFill>
            <a:srgbClr val="E3E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장바구니</a:t>
            </a:r>
            <a:r>
              <a:rPr lang="en-US" altLang="ko-KR" sz="1200" dirty="0">
                <a:solidFill>
                  <a:schemeClr val="tx1"/>
                </a:solidFill>
              </a:rPr>
              <a:t>ICON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18">
            <a:extLst>
              <a:ext uri="{FF2B5EF4-FFF2-40B4-BE49-F238E27FC236}">
                <a16:creationId xmlns:a16="http://schemas.microsoft.com/office/drawing/2014/main" id="{600B2C06-2B62-528F-4740-AC2057B3AF93}"/>
              </a:ext>
            </a:extLst>
          </p:cNvPr>
          <p:cNvSpPr/>
          <p:nvPr/>
        </p:nvSpPr>
        <p:spPr>
          <a:xfrm>
            <a:off x="1793840" y="3276796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B79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24">
            <a:extLst>
              <a:ext uri="{FF2B5EF4-FFF2-40B4-BE49-F238E27FC236}">
                <a16:creationId xmlns:a16="http://schemas.microsoft.com/office/drawing/2014/main" id="{95497589-E1C5-6B38-9001-2F8D43B9F184}"/>
              </a:ext>
            </a:extLst>
          </p:cNvPr>
          <p:cNvSpPr/>
          <p:nvPr/>
        </p:nvSpPr>
        <p:spPr>
          <a:xfrm>
            <a:off x="4845043" y="2285223"/>
            <a:ext cx="1394331" cy="390698"/>
          </a:xfrm>
          <a:prstGeom prst="roundRect">
            <a:avLst/>
          </a:prstGeom>
          <a:solidFill>
            <a:srgbClr val="9F9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SEASON OFF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5DBB92-AAB5-84BB-1A63-30C85F59A08B}"/>
              </a:ext>
            </a:extLst>
          </p:cNvPr>
          <p:cNvCxnSpPr/>
          <p:nvPr/>
        </p:nvCxnSpPr>
        <p:spPr>
          <a:xfrm flipH="1">
            <a:off x="1038113" y="2661018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80C0ABD-53D7-03D5-7D69-A03200D3FA8F}"/>
              </a:ext>
            </a:extLst>
          </p:cNvPr>
          <p:cNvCxnSpPr/>
          <p:nvPr/>
        </p:nvCxnSpPr>
        <p:spPr>
          <a:xfrm flipH="1" flipV="1">
            <a:off x="1035374" y="2003366"/>
            <a:ext cx="2" cy="273799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91">
            <a:extLst>
              <a:ext uri="{FF2B5EF4-FFF2-40B4-BE49-F238E27FC236}">
                <a16:creationId xmlns:a16="http://schemas.microsoft.com/office/drawing/2014/main" id="{C985E51D-9943-834E-9456-EC21D84FF9B2}"/>
              </a:ext>
            </a:extLst>
          </p:cNvPr>
          <p:cNvSpPr/>
          <p:nvPr/>
        </p:nvSpPr>
        <p:spPr>
          <a:xfrm>
            <a:off x="8172450" y="1452073"/>
            <a:ext cx="1296785" cy="390698"/>
          </a:xfrm>
          <a:prstGeom prst="roundRect">
            <a:avLst/>
          </a:prstGeom>
          <a:solidFill>
            <a:srgbClr val="E3E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검색 </a:t>
            </a:r>
            <a:r>
              <a:rPr lang="en-US" altLang="ko-KR" sz="1200" dirty="0">
                <a:solidFill>
                  <a:schemeClr val="tx1"/>
                </a:solidFill>
              </a:rPr>
              <a:t>ICON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94">
            <a:extLst>
              <a:ext uri="{FF2B5EF4-FFF2-40B4-BE49-F238E27FC236}">
                <a16:creationId xmlns:a16="http://schemas.microsoft.com/office/drawing/2014/main" id="{505BAB5B-FB1F-427B-D9D4-5B424C663848}"/>
              </a:ext>
            </a:extLst>
          </p:cNvPr>
          <p:cNvSpPr/>
          <p:nvPr/>
        </p:nvSpPr>
        <p:spPr>
          <a:xfrm>
            <a:off x="9134944" y="2281701"/>
            <a:ext cx="1296785" cy="390698"/>
          </a:xfrm>
          <a:prstGeom prst="roundRect">
            <a:avLst/>
          </a:prstGeom>
          <a:solidFill>
            <a:srgbClr val="9F9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회원가입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95">
            <a:extLst>
              <a:ext uri="{FF2B5EF4-FFF2-40B4-BE49-F238E27FC236}">
                <a16:creationId xmlns:a16="http://schemas.microsoft.com/office/drawing/2014/main" id="{7ED1AA5E-CDDC-A15E-4B50-D00DC231EAFF}"/>
              </a:ext>
            </a:extLst>
          </p:cNvPr>
          <p:cNvSpPr/>
          <p:nvPr/>
        </p:nvSpPr>
        <p:spPr>
          <a:xfrm>
            <a:off x="7736862" y="2270271"/>
            <a:ext cx="1296785" cy="390698"/>
          </a:xfrm>
          <a:prstGeom prst="roundRect">
            <a:avLst/>
          </a:prstGeom>
          <a:solidFill>
            <a:srgbClr val="9F9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로그인</a:t>
            </a:r>
            <a:r>
              <a:rPr lang="en-US" altLang="ko-KR" sz="1200" b="1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7" name="모서리가 둥근 직사각형 96">
            <a:extLst>
              <a:ext uri="{FF2B5EF4-FFF2-40B4-BE49-F238E27FC236}">
                <a16:creationId xmlns:a16="http://schemas.microsoft.com/office/drawing/2014/main" id="{37B97C10-B67F-5545-1A31-8AA55FAD4A5B}"/>
              </a:ext>
            </a:extLst>
          </p:cNvPr>
          <p:cNvSpPr/>
          <p:nvPr/>
        </p:nvSpPr>
        <p:spPr>
          <a:xfrm>
            <a:off x="10533026" y="2281701"/>
            <a:ext cx="1296785" cy="390698"/>
          </a:xfrm>
          <a:prstGeom prst="roundRect">
            <a:avLst/>
          </a:prstGeom>
          <a:solidFill>
            <a:srgbClr val="9F9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커뮤니티</a:t>
            </a:r>
            <a:r>
              <a:rPr lang="en-US" altLang="ko-KR" sz="1200" b="1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3" name="모서리가 둥근 직사각형 115">
            <a:extLst>
              <a:ext uri="{FF2B5EF4-FFF2-40B4-BE49-F238E27FC236}">
                <a16:creationId xmlns:a16="http://schemas.microsoft.com/office/drawing/2014/main" id="{C28F227B-5B28-D9C8-0687-EF982BC93181}"/>
              </a:ext>
            </a:extLst>
          </p:cNvPr>
          <p:cNvSpPr/>
          <p:nvPr/>
        </p:nvSpPr>
        <p:spPr>
          <a:xfrm>
            <a:off x="386983" y="5785588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BAG/ACC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CA392AA-A419-4708-2FDA-748F213F9343}"/>
              </a:ext>
            </a:extLst>
          </p:cNvPr>
          <p:cNvCxnSpPr/>
          <p:nvPr/>
        </p:nvCxnSpPr>
        <p:spPr>
          <a:xfrm flipH="1" flipV="1">
            <a:off x="6302743" y="1478012"/>
            <a:ext cx="1747" cy="519913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7126A7-0CAF-3E49-FF81-1D23101B45C7}"/>
              </a:ext>
            </a:extLst>
          </p:cNvPr>
          <p:cNvCxnSpPr/>
          <p:nvPr/>
        </p:nvCxnSpPr>
        <p:spPr>
          <a:xfrm>
            <a:off x="1037732" y="1997925"/>
            <a:ext cx="10143686" cy="0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01A0EE-852F-334D-1CF8-A40E420255BD}"/>
              </a:ext>
            </a:extLst>
          </p:cNvPr>
          <p:cNvCxnSpPr/>
          <p:nvPr/>
        </p:nvCxnSpPr>
        <p:spPr>
          <a:xfrm flipH="1">
            <a:off x="1035376" y="3167548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137">
            <a:extLst>
              <a:ext uri="{FF2B5EF4-FFF2-40B4-BE49-F238E27FC236}">
                <a16:creationId xmlns:a16="http://schemas.microsoft.com/office/drawing/2014/main" id="{0D17D256-E73E-C695-5F65-554F9BEC2731}"/>
              </a:ext>
            </a:extLst>
          </p:cNvPr>
          <p:cNvSpPr/>
          <p:nvPr/>
        </p:nvSpPr>
        <p:spPr>
          <a:xfrm>
            <a:off x="401151" y="3771233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OUTER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D56352A-E6D8-2163-E7AC-4B4B23B124D9}"/>
              </a:ext>
            </a:extLst>
          </p:cNvPr>
          <p:cNvCxnSpPr/>
          <p:nvPr/>
        </p:nvCxnSpPr>
        <p:spPr>
          <a:xfrm flipH="1">
            <a:off x="1038114" y="3652528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38BEF14-DAD9-59E2-D3D8-DDEA7647AF5D}"/>
              </a:ext>
            </a:extLst>
          </p:cNvPr>
          <p:cNvCxnSpPr/>
          <p:nvPr/>
        </p:nvCxnSpPr>
        <p:spPr>
          <a:xfrm flipH="1">
            <a:off x="1035376" y="4166467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151">
            <a:extLst>
              <a:ext uri="{FF2B5EF4-FFF2-40B4-BE49-F238E27FC236}">
                <a16:creationId xmlns:a16="http://schemas.microsoft.com/office/drawing/2014/main" id="{1451441D-F760-88BE-487C-56CE3C79E56E}"/>
              </a:ext>
            </a:extLst>
          </p:cNvPr>
          <p:cNvSpPr/>
          <p:nvPr/>
        </p:nvSpPr>
        <p:spPr>
          <a:xfrm>
            <a:off x="392546" y="4274605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TOP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549BFEB-5839-84B1-1371-1236313CBACD}"/>
              </a:ext>
            </a:extLst>
          </p:cNvPr>
          <p:cNvCxnSpPr/>
          <p:nvPr/>
        </p:nvCxnSpPr>
        <p:spPr>
          <a:xfrm flipH="1">
            <a:off x="1026771" y="4669839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153">
            <a:extLst>
              <a:ext uri="{FF2B5EF4-FFF2-40B4-BE49-F238E27FC236}">
                <a16:creationId xmlns:a16="http://schemas.microsoft.com/office/drawing/2014/main" id="{EE039134-49E7-BBC2-61DB-034FCB8723D2}"/>
              </a:ext>
            </a:extLst>
          </p:cNvPr>
          <p:cNvSpPr/>
          <p:nvPr/>
        </p:nvSpPr>
        <p:spPr>
          <a:xfrm>
            <a:off x="389721" y="4781696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BOTTOM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31202F9-BF29-C631-65BB-9CE7E9358632}"/>
              </a:ext>
            </a:extLst>
          </p:cNvPr>
          <p:cNvCxnSpPr/>
          <p:nvPr/>
        </p:nvCxnSpPr>
        <p:spPr>
          <a:xfrm flipH="1">
            <a:off x="1023946" y="5176930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155">
            <a:extLst>
              <a:ext uri="{FF2B5EF4-FFF2-40B4-BE49-F238E27FC236}">
                <a16:creationId xmlns:a16="http://schemas.microsoft.com/office/drawing/2014/main" id="{E1E92EA7-8D0E-BA33-EEE4-220C97AF247F}"/>
              </a:ext>
            </a:extLst>
          </p:cNvPr>
          <p:cNvSpPr/>
          <p:nvPr/>
        </p:nvSpPr>
        <p:spPr>
          <a:xfrm>
            <a:off x="389721" y="5285068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DRESS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53E330-98EE-7B58-65FF-C11665B2DDF3}"/>
              </a:ext>
            </a:extLst>
          </p:cNvPr>
          <p:cNvCxnSpPr/>
          <p:nvPr/>
        </p:nvCxnSpPr>
        <p:spPr>
          <a:xfrm flipH="1">
            <a:off x="3940278" y="4171284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162">
            <a:extLst>
              <a:ext uri="{FF2B5EF4-FFF2-40B4-BE49-F238E27FC236}">
                <a16:creationId xmlns:a16="http://schemas.microsoft.com/office/drawing/2014/main" id="{D01DC0F2-A25A-D319-736F-DD150FB690EB}"/>
              </a:ext>
            </a:extLst>
          </p:cNvPr>
          <p:cNvSpPr/>
          <p:nvPr/>
        </p:nvSpPr>
        <p:spPr>
          <a:xfrm>
            <a:off x="1793840" y="2773995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VIEW ALL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368106A-2AEB-A5D9-64A6-51D8AAFB0749}"/>
              </a:ext>
            </a:extLst>
          </p:cNvPr>
          <p:cNvCxnSpPr/>
          <p:nvPr/>
        </p:nvCxnSpPr>
        <p:spPr>
          <a:xfrm flipH="1">
            <a:off x="2430802" y="2651269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5C01659-85F2-E045-C28D-95330FAF887F}"/>
              </a:ext>
            </a:extLst>
          </p:cNvPr>
          <p:cNvCxnSpPr/>
          <p:nvPr/>
        </p:nvCxnSpPr>
        <p:spPr>
          <a:xfrm flipH="1">
            <a:off x="2428065" y="3169229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165">
            <a:extLst>
              <a:ext uri="{FF2B5EF4-FFF2-40B4-BE49-F238E27FC236}">
                <a16:creationId xmlns:a16="http://schemas.microsoft.com/office/drawing/2014/main" id="{DF1059D5-A367-8AF4-EB21-96B1B6A481CB}"/>
              </a:ext>
            </a:extLst>
          </p:cNvPr>
          <p:cNvSpPr/>
          <p:nvPr/>
        </p:nvSpPr>
        <p:spPr>
          <a:xfrm>
            <a:off x="1793840" y="3771548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LIMITED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3A4F3AB-1427-C762-0925-96626BB9F92C}"/>
              </a:ext>
            </a:extLst>
          </p:cNvPr>
          <p:cNvCxnSpPr/>
          <p:nvPr/>
        </p:nvCxnSpPr>
        <p:spPr>
          <a:xfrm flipH="1">
            <a:off x="2428065" y="3663981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167">
            <a:extLst>
              <a:ext uri="{FF2B5EF4-FFF2-40B4-BE49-F238E27FC236}">
                <a16:creationId xmlns:a16="http://schemas.microsoft.com/office/drawing/2014/main" id="{5566CE45-15D4-C7F9-6671-C9936C7630F3}"/>
              </a:ext>
            </a:extLst>
          </p:cNvPr>
          <p:cNvSpPr/>
          <p:nvPr/>
        </p:nvSpPr>
        <p:spPr>
          <a:xfrm>
            <a:off x="1787302" y="4274605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LACET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6D23DEE-D1D1-D9B2-494A-593B39E4AB11}"/>
              </a:ext>
            </a:extLst>
          </p:cNvPr>
          <p:cNvCxnSpPr/>
          <p:nvPr/>
        </p:nvCxnSpPr>
        <p:spPr>
          <a:xfrm flipH="1">
            <a:off x="2432957" y="4167038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169">
            <a:extLst>
              <a:ext uri="{FF2B5EF4-FFF2-40B4-BE49-F238E27FC236}">
                <a16:creationId xmlns:a16="http://schemas.microsoft.com/office/drawing/2014/main" id="{6280ADD2-6F34-C4E6-EE39-24EDF9082E66}"/>
              </a:ext>
            </a:extLst>
          </p:cNvPr>
          <p:cNvSpPr/>
          <p:nvPr/>
        </p:nvSpPr>
        <p:spPr>
          <a:xfrm>
            <a:off x="1793840" y="4786431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ELLY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5504052-D733-6566-DD12-E5238D641BC8}"/>
              </a:ext>
            </a:extLst>
          </p:cNvPr>
          <p:cNvCxnSpPr/>
          <p:nvPr/>
        </p:nvCxnSpPr>
        <p:spPr>
          <a:xfrm flipH="1">
            <a:off x="2428065" y="4678864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171">
            <a:extLst>
              <a:ext uri="{FF2B5EF4-FFF2-40B4-BE49-F238E27FC236}">
                <a16:creationId xmlns:a16="http://schemas.microsoft.com/office/drawing/2014/main" id="{AE8D22F8-F174-C271-5A98-D73DF1B81819}"/>
              </a:ext>
            </a:extLst>
          </p:cNvPr>
          <p:cNvSpPr/>
          <p:nvPr/>
        </p:nvSpPr>
        <p:spPr>
          <a:xfrm>
            <a:off x="1793840" y="5276036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ESASTIQUE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3C04B4C-0B07-9818-C63E-F4BE97537364}"/>
              </a:ext>
            </a:extLst>
          </p:cNvPr>
          <p:cNvCxnSpPr/>
          <p:nvPr/>
        </p:nvCxnSpPr>
        <p:spPr>
          <a:xfrm flipH="1">
            <a:off x="2428065" y="5168469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173">
            <a:extLst>
              <a:ext uri="{FF2B5EF4-FFF2-40B4-BE49-F238E27FC236}">
                <a16:creationId xmlns:a16="http://schemas.microsoft.com/office/drawing/2014/main" id="{C4446AD8-560C-8642-93B1-153182DA9879}"/>
              </a:ext>
            </a:extLst>
          </p:cNvPr>
          <p:cNvSpPr/>
          <p:nvPr/>
        </p:nvSpPr>
        <p:spPr>
          <a:xfrm>
            <a:off x="1779672" y="5774616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KIDS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FDA945C-20BA-DCDB-40C2-55755A8C5283}"/>
              </a:ext>
            </a:extLst>
          </p:cNvPr>
          <p:cNvCxnSpPr/>
          <p:nvPr/>
        </p:nvCxnSpPr>
        <p:spPr>
          <a:xfrm flipH="1">
            <a:off x="2425327" y="5667049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175">
            <a:extLst>
              <a:ext uri="{FF2B5EF4-FFF2-40B4-BE49-F238E27FC236}">
                <a16:creationId xmlns:a16="http://schemas.microsoft.com/office/drawing/2014/main" id="{619EF6A8-4A01-DB78-5EAE-6045C6BA9DC5}"/>
              </a:ext>
            </a:extLst>
          </p:cNvPr>
          <p:cNvSpPr/>
          <p:nvPr/>
        </p:nvSpPr>
        <p:spPr>
          <a:xfrm>
            <a:off x="1785949" y="6277442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ACC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8A39453-8C94-FEF1-ACDF-234F00A87BD3}"/>
              </a:ext>
            </a:extLst>
          </p:cNvPr>
          <p:cNvCxnSpPr/>
          <p:nvPr/>
        </p:nvCxnSpPr>
        <p:spPr>
          <a:xfrm flipH="1">
            <a:off x="2431604" y="6169875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2D5E7EC-B7CD-EDA7-3D7B-88979DF4D6F7}"/>
              </a:ext>
            </a:extLst>
          </p:cNvPr>
          <p:cNvCxnSpPr/>
          <p:nvPr/>
        </p:nvCxnSpPr>
        <p:spPr>
          <a:xfrm flipH="1" flipV="1">
            <a:off x="2430802" y="1996085"/>
            <a:ext cx="2" cy="273799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189">
            <a:extLst>
              <a:ext uri="{FF2B5EF4-FFF2-40B4-BE49-F238E27FC236}">
                <a16:creationId xmlns:a16="http://schemas.microsoft.com/office/drawing/2014/main" id="{E76B3C2E-7B43-224B-D611-52B3059E8FAE}"/>
              </a:ext>
            </a:extLst>
          </p:cNvPr>
          <p:cNvSpPr/>
          <p:nvPr/>
        </p:nvSpPr>
        <p:spPr>
          <a:xfrm>
            <a:off x="3309185" y="2788561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VIEW ALL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190">
            <a:extLst>
              <a:ext uri="{FF2B5EF4-FFF2-40B4-BE49-F238E27FC236}">
                <a16:creationId xmlns:a16="http://schemas.microsoft.com/office/drawing/2014/main" id="{374333AC-E778-5B3E-D405-C3CACB0D605B}"/>
              </a:ext>
            </a:extLst>
          </p:cNvPr>
          <p:cNvSpPr/>
          <p:nvPr/>
        </p:nvSpPr>
        <p:spPr>
          <a:xfrm>
            <a:off x="3309185" y="3280389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OUTER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8C176C7-AFE7-653C-CD1E-92B8D862588B}"/>
              </a:ext>
            </a:extLst>
          </p:cNvPr>
          <p:cNvCxnSpPr/>
          <p:nvPr/>
        </p:nvCxnSpPr>
        <p:spPr>
          <a:xfrm flipH="1">
            <a:off x="3946147" y="2677265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192">
            <a:extLst>
              <a:ext uri="{FF2B5EF4-FFF2-40B4-BE49-F238E27FC236}">
                <a16:creationId xmlns:a16="http://schemas.microsoft.com/office/drawing/2014/main" id="{7CB625AA-ADE5-0B15-9ACE-A783741875F3}"/>
              </a:ext>
            </a:extLst>
          </p:cNvPr>
          <p:cNvSpPr/>
          <p:nvPr/>
        </p:nvSpPr>
        <p:spPr>
          <a:xfrm>
            <a:off x="3226437" y="5801835"/>
            <a:ext cx="1448728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SPECIAL ORDER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E33A81-545B-0275-9048-159CF62FF4DE}"/>
              </a:ext>
            </a:extLst>
          </p:cNvPr>
          <p:cNvCxnSpPr/>
          <p:nvPr/>
        </p:nvCxnSpPr>
        <p:spPr>
          <a:xfrm flipH="1">
            <a:off x="3943410" y="3183795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194">
            <a:extLst>
              <a:ext uri="{FF2B5EF4-FFF2-40B4-BE49-F238E27FC236}">
                <a16:creationId xmlns:a16="http://schemas.microsoft.com/office/drawing/2014/main" id="{D4EDD12C-1DDB-9ADB-F78C-DE9B507AE437}"/>
              </a:ext>
            </a:extLst>
          </p:cNvPr>
          <p:cNvSpPr/>
          <p:nvPr/>
        </p:nvSpPr>
        <p:spPr>
          <a:xfrm>
            <a:off x="3309185" y="3787480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TOP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959EA5C-E37C-ABE5-61B5-84B2753B5370}"/>
              </a:ext>
            </a:extLst>
          </p:cNvPr>
          <p:cNvCxnSpPr/>
          <p:nvPr/>
        </p:nvCxnSpPr>
        <p:spPr>
          <a:xfrm flipH="1">
            <a:off x="3946148" y="3668775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196">
            <a:extLst>
              <a:ext uri="{FF2B5EF4-FFF2-40B4-BE49-F238E27FC236}">
                <a16:creationId xmlns:a16="http://schemas.microsoft.com/office/drawing/2014/main" id="{DCCE9CFD-8CA0-6E20-D20F-64C21C4B50AB}"/>
              </a:ext>
            </a:extLst>
          </p:cNvPr>
          <p:cNvSpPr/>
          <p:nvPr/>
        </p:nvSpPr>
        <p:spPr>
          <a:xfrm>
            <a:off x="3300580" y="4290852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BOTTOM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197">
            <a:extLst>
              <a:ext uri="{FF2B5EF4-FFF2-40B4-BE49-F238E27FC236}">
                <a16:creationId xmlns:a16="http://schemas.microsoft.com/office/drawing/2014/main" id="{C47D379B-8315-15FA-8293-E64705615587}"/>
              </a:ext>
            </a:extLst>
          </p:cNvPr>
          <p:cNvSpPr/>
          <p:nvPr/>
        </p:nvSpPr>
        <p:spPr>
          <a:xfrm>
            <a:off x="3297755" y="4797943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BAG/ACC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198">
            <a:extLst>
              <a:ext uri="{FF2B5EF4-FFF2-40B4-BE49-F238E27FC236}">
                <a16:creationId xmlns:a16="http://schemas.microsoft.com/office/drawing/2014/main" id="{20BBE245-90EE-F820-6E11-FF4850593C5A}"/>
              </a:ext>
            </a:extLst>
          </p:cNvPr>
          <p:cNvSpPr/>
          <p:nvPr/>
        </p:nvSpPr>
        <p:spPr>
          <a:xfrm>
            <a:off x="3297755" y="5301315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HOME DECO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576E0AA-7C13-8B2C-D1A6-990644F51668}"/>
              </a:ext>
            </a:extLst>
          </p:cNvPr>
          <p:cNvCxnSpPr/>
          <p:nvPr/>
        </p:nvCxnSpPr>
        <p:spPr>
          <a:xfrm flipH="1">
            <a:off x="3943410" y="5696549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15249B6-4230-FAED-A6A4-C352696B58F1}"/>
              </a:ext>
            </a:extLst>
          </p:cNvPr>
          <p:cNvCxnSpPr/>
          <p:nvPr/>
        </p:nvCxnSpPr>
        <p:spPr>
          <a:xfrm flipH="1">
            <a:off x="1023946" y="5680302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4729B69F-ED6A-11C5-3B29-99BB3BA15808}"/>
              </a:ext>
            </a:extLst>
          </p:cNvPr>
          <p:cNvCxnSpPr/>
          <p:nvPr/>
        </p:nvCxnSpPr>
        <p:spPr>
          <a:xfrm flipH="1">
            <a:off x="3931979" y="4676733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A210CAF-5587-D5B6-2C76-089FDF42288B}"/>
              </a:ext>
            </a:extLst>
          </p:cNvPr>
          <p:cNvCxnSpPr/>
          <p:nvPr/>
        </p:nvCxnSpPr>
        <p:spPr>
          <a:xfrm flipH="1">
            <a:off x="3946146" y="5196709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5E681EF-A3CA-D11D-209C-020517BA92BA}"/>
              </a:ext>
            </a:extLst>
          </p:cNvPr>
          <p:cNvCxnSpPr/>
          <p:nvPr/>
        </p:nvCxnSpPr>
        <p:spPr>
          <a:xfrm flipH="1" flipV="1">
            <a:off x="11181418" y="2004669"/>
            <a:ext cx="2" cy="273799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ED8A8AD-28DF-FD81-66CE-565C5ADA9E36}"/>
              </a:ext>
            </a:extLst>
          </p:cNvPr>
          <p:cNvCxnSpPr/>
          <p:nvPr/>
        </p:nvCxnSpPr>
        <p:spPr>
          <a:xfrm flipH="1" flipV="1">
            <a:off x="3967831" y="1995619"/>
            <a:ext cx="2" cy="273799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C1AA635-5F44-B2A2-EC71-00AD12530098}"/>
              </a:ext>
            </a:extLst>
          </p:cNvPr>
          <p:cNvCxnSpPr/>
          <p:nvPr/>
        </p:nvCxnSpPr>
        <p:spPr>
          <a:xfrm flipH="1" flipV="1">
            <a:off x="5526778" y="1995619"/>
            <a:ext cx="2" cy="273799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854E78D-547D-BF1D-CA2F-EB5ABDCA90C6}"/>
              </a:ext>
            </a:extLst>
          </p:cNvPr>
          <p:cNvCxnSpPr/>
          <p:nvPr/>
        </p:nvCxnSpPr>
        <p:spPr>
          <a:xfrm flipH="1" flipV="1">
            <a:off x="6984479" y="1995834"/>
            <a:ext cx="2" cy="273799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B5B7D9F-F5E7-6FE3-AC06-C485FA868B53}"/>
              </a:ext>
            </a:extLst>
          </p:cNvPr>
          <p:cNvCxnSpPr/>
          <p:nvPr/>
        </p:nvCxnSpPr>
        <p:spPr>
          <a:xfrm flipH="1" flipV="1">
            <a:off x="8373823" y="1997957"/>
            <a:ext cx="2" cy="273799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50208B2-EAB1-B355-3A5A-D3292DE9C8E4}"/>
              </a:ext>
            </a:extLst>
          </p:cNvPr>
          <p:cNvCxnSpPr/>
          <p:nvPr/>
        </p:nvCxnSpPr>
        <p:spPr>
          <a:xfrm flipH="1" flipV="1">
            <a:off x="9773124" y="2007049"/>
            <a:ext cx="2" cy="273799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C99040B-1388-AFA8-CBDD-00B9148378A4}"/>
              </a:ext>
            </a:extLst>
          </p:cNvPr>
          <p:cNvCxnSpPr/>
          <p:nvPr/>
        </p:nvCxnSpPr>
        <p:spPr>
          <a:xfrm>
            <a:off x="6302742" y="1646528"/>
            <a:ext cx="1869708" cy="0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6300AD0-83E5-743F-F8C4-400C05733AFC}"/>
              </a:ext>
            </a:extLst>
          </p:cNvPr>
          <p:cNvCxnSpPr/>
          <p:nvPr/>
        </p:nvCxnSpPr>
        <p:spPr>
          <a:xfrm>
            <a:off x="9452728" y="1646528"/>
            <a:ext cx="330608" cy="0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224">
            <a:extLst>
              <a:ext uri="{FF2B5EF4-FFF2-40B4-BE49-F238E27FC236}">
                <a16:creationId xmlns:a16="http://schemas.microsoft.com/office/drawing/2014/main" id="{E8BDAE21-3AAF-EF3A-51A8-0AA48B1F7703}"/>
              </a:ext>
            </a:extLst>
          </p:cNvPr>
          <p:cNvSpPr/>
          <p:nvPr/>
        </p:nvSpPr>
        <p:spPr>
          <a:xfrm>
            <a:off x="10533026" y="2769156"/>
            <a:ext cx="1296785" cy="390698"/>
          </a:xfrm>
          <a:prstGeom prst="roundRect">
            <a:avLst/>
          </a:prstGeom>
          <a:noFill/>
          <a:ln>
            <a:solidFill>
              <a:srgbClr val="7670A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NOTIC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E8E32E0-865E-98F3-5025-1D9665776CE4}"/>
              </a:ext>
            </a:extLst>
          </p:cNvPr>
          <p:cNvCxnSpPr/>
          <p:nvPr/>
        </p:nvCxnSpPr>
        <p:spPr>
          <a:xfrm flipH="1">
            <a:off x="11181418" y="2657860"/>
            <a:ext cx="1" cy="108138"/>
          </a:xfrm>
          <a:prstGeom prst="line">
            <a:avLst/>
          </a:prstGeom>
          <a:ln>
            <a:solidFill>
              <a:srgbClr val="FFD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90CAD10-3684-06A9-4BA2-3AB938580061}"/>
              </a:ext>
            </a:extLst>
          </p:cNvPr>
          <p:cNvSpPr txBox="1"/>
          <p:nvPr/>
        </p:nvSpPr>
        <p:spPr>
          <a:xfrm>
            <a:off x="7255955" y="6123553"/>
            <a:ext cx="4454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ym typeface="Wingdings" panose="05000000000000000000" pitchFamily="2" charset="2"/>
              </a:rPr>
              <a:t>벤시몽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bensimon</a:t>
            </a:r>
            <a:r>
              <a:rPr lang="en-US" altLang="ko-KR" sz="1400" dirty="0">
                <a:sym typeface="Wingdings" panose="05000000000000000000" pitchFamily="2" charset="2"/>
              </a:rPr>
              <a:t>) https://www.bensimonseoul.co.kr/</a:t>
            </a:r>
            <a:endParaRPr lang="ko-KR" altLang="en-US" sz="14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E86C348-5F60-3951-A72B-85DF13E50F1C}"/>
              </a:ext>
            </a:extLst>
          </p:cNvPr>
          <p:cNvSpPr/>
          <p:nvPr/>
        </p:nvSpPr>
        <p:spPr>
          <a:xfrm>
            <a:off x="7132414" y="6199726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173311" y="239238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4. </a:t>
            </a:r>
            <a:r>
              <a:rPr lang="ko-KR" altLang="en-US" b="1" i="1" kern="0" dirty="0">
                <a:solidFill>
                  <a:prstClr val="white"/>
                </a:solidFill>
              </a:rPr>
              <a:t>정보구조설계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6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814680" y="1925353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메인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메뉴바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82431" y="96978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07591" y="817668"/>
            <a:ext cx="995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 Main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1" y="1385245"/>
            <a:ext cx="2651112" cy="4420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93" y="2719832"/>
            <a:ext cx="2651112" cy="39655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40" y="1878653"/>
            <a:ext cx="6240748" cy="8411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43" y="1187249"/>
            <a:ext cx="2390446" cy="4606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55" y="2429989"/>
            <a:ext cx="3364488" cy="36660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09116" y="1815645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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89556" y="1123148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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45388" y="2282370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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2361" y="3368728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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305495" y="4668152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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005023" y="2651702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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814680" y="2282370"/>
            <a:ext cx="15536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헤더 로그인 회원가입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814680" y="2662316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페이지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814680" y="3071620"/>
            <a:ext cx="12715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신제품 서브 배너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14680" y="3449662"/>
            <a:ext cx="12715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주력상품 풀 배너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823878" y="3869008"/>
            <a:ext cx="17443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자사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아이코닉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제품 배너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1152699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9574711" y="1956038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9591645" y="2301216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9591645" y="2690896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9600112" y="3082784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9600112" y="3495240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9600112" y="3893484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9606636" y="4265962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814680" y="4267461"/>
            <a:ext cx="16033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푸터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커스터머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메뉴 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61" y="6096260"/>
            <a:ext cx="4715533" cy="695422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5615522" y="5956747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01602" y="242403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5. </a:t>
            </a:r>
            <a:r>
              <a:rPr lang="ko-KR" altLang="en-US" b="1" i="1" kern="0" dirty="0">
                <a:solidFill>
                  <a:prstClr val="white"/>
                </a:solidFill>
              </a:rPr>
              <a:t>와이어프레임 제작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3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25" y="3522702"/>
            <a:ext cx="2272194" cy="3309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8" y="4269272"/>
            <a:ext cx="5125499" cy="15750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8" y="1363395"/>
            <a:ext cx="5551755" cy="2683961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705180" y="5948653"/>
            <a:ext cx="12715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서브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메인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메뉴바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82431" y="96978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07591" y="817668"/>
            <a:ext cx="99580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 Sub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8867" y="1513600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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1889" y="2040150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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8866" y="2513580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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38674" y="3006384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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48088" y="3492217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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696713" y="6305670"/>
            <a:ext cx="14125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선택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메뉴바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11639" y="1861468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필터 슬라이드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11639" y="2270772"/>
            <a:ext cx="1866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바로구매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관심등록 아이콘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611639" y="2648814"/>
            <a:ext cx="1885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 상세 이미지 슬라이드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1152699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2465211" y="5979338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2473678" y="6324516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6388604" y="1890048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6397071" y="2281936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6397071" y="2694392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595376" y="1692007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111" y="2322742"/>
            <a:ext cx="1895929" cy="4429633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1213490" y="5022932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216601" y="3751818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877001" y="5238371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6784087" y="5808779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6229" y="1218723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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460375" y="2227360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39488" y="1613670"/>
            <a:ext cx="3039475" cy="369332"/>
            <a:chOff x="9320351" y="1791110"/>
            <a:chExt cx="3039475" cy="369332"/>
          </a:xfrm>
        </p:grpSpPr>
        <p:sp>
          <p:nvSpPr>
            <p:cNvPr id="40" name="직사각형 39"/>
            <p:cNvSpPr/>
            <p:nvPr/>
          </p:nvSpPr>
          <p:spPr>
            <a:xfrm>
              <a:off x="9528602" y="1844971"/>
              <a:ext cx="283122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번 </a:t>
              </a:r>
              <a:r>
                <a:rPr lang="ko-KR" altLang="en-US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바로구매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아이콘 </a:t>
              </a:r>
              <a:r>
                <a:rPr lang="ko-KR" altLang="en-US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클릭시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열리는 </a:t>
              </a:r>
              <a:r>
                <a:rPr lang="ko-KR" altLang="en-US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팝업창</a:t>
              </a:r>
              <a:endPara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320351" y="1791110"/>
              <a:ext cx="35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ym typeface="Wingdings" panose="05000000000000000000" pitchFamily="2" charset="2"/>
                </a:rPr>
                <a:t></a:t>
              </a:r>
              <a:endParaRPr lang="ko-KR" altLang="en-US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901602" y="244438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5. </a:t>
            </a:r>
            <a:r>
              <a:rPr lang="ko-KR" altLang="en-US" b="1" i="1" kern="0" dirty="0">
                <a:solidFill>
                  <a:prstClr val="white"/>
                </a:solidFill>
              </a:rPr>
              <a:t>와이어프레임 제작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1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97" y="1845289"/>
            <a:ext cx="4039799" cy="2331734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7805908" y="1634568"/>
            <a:ext cx="12218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서브메인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메뉴바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82431" y="96978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07591" y="817668"/>
            <a:ext cx="99580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57" y="1460517"/>
            <a:ext cx="3554879" cy="4791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50814" y="1486220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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929846" y="1872222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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805908" y="1991585"/>
            <a:ext cx="20265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 상세페이지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메인이미지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805908" y="2371531"/>
            <a:ext cx="19768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 상세페이지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서브이미지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805908" y="2780835"/>
            <a:ext cx="32431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 상세 구매 페이지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스크롤시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푸터까지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고정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1152699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565939" y="1665253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582873" y="2010431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582873" y="2400111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591340" y="2791999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15" y="3055621"/>
            <a:ext cx="2020070" cy="33772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50814" y="1827003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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76215" y="4800406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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74" y="3082784"/>
            <a:ext cx="3069527" cy="344900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6830796" y="3363934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01602" y="251662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5. </a:t>
            </a:r>
            <a:r>
              <a:rPr lang="ko-KR" altLang="en-US" b="1" i="1" kern="0" dirty="0">
                <a:solidFill>
                  <a:prstClr val="white"/>
                </a:solidFill>
              </a:rPr>
              <a:t>와이어프레임 제작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86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39" y="986354"/>
            <a:ext cx="1962424" cy="578248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0" y="1477347"/>
            <a:ext cx="3381847" cy="4467849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595189" y="4043159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햄버거 버튼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82431" y="96978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07591" y="817668"/>
            <a:ext cx="2401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Tablet |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Mobile Main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07878" y="1621385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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4756" y="1436719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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4756" y="2031116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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18581" y="2420828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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87711" y="1335685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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710021" y="1757301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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595189" y="4780122"/>
            <a:ext cx="15840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버튼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95189" y="5189426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메뉴 슬라이드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95189" y="5567468"/>
            <a:ext cx="13211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헤더 쿠폰 알림 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04387" y="5986814"/>
            <a:ext cx="15840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검색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 아이콘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1152699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2355220" y="4073844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2372154" y="4419022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2372154" y="4808702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2380621" y="5200590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2380621" y="5613046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2380621" y="6011290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2387145" y="6383768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72" y="904959"/>
            <a:ext cx="1457573" cy="5811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325" y="2092570"/>
            <a:ext cx="2469205" cy="1397975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6005925" y="2031116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3758186" y="3659156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8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6795333" y="1184473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9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313466" y="994204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10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394443" y="1640568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380981" y="3272718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394572" y="4028996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49" y="5785056"/>
            <a:ext cx="2651694" cy="948381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555679" y="5974268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110535" y="6520432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77349" y="241051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5. </a:t>
            </a:r>
            <a:r>
              <a:rPr lang="ko-KR" altLang="en-US" b="1" i="1" kern="0" dirty="0">
                <a:solidFill>
                  <a:prstClr val="white"/>
                </a:solidFill>
              </a:rPr>
              <a:t>와이어프레임 제작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82580" y="4334453"/>
            <a:ext cx="2465645" cy="369332"/>
            <a:chOff x="9337043" y="1520351"/>
            <a:chExt cx="2465645" cy="369332"/>
          </a:xfrm>
        </p:grpSpPr>
        <p:sp>
          <p:nvSpPr>
            <p:cNvPr id="29" name="직사각형 28"/>
            <p:cNvSpPr/>
            <p:nvPr/>
          </p:nvSpPr>
          <p:spPr>
            <a:xfrm>
              <a:off x="9535721" y="1569448"/>
              <a:ext cx="226696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번 클릭 후 </a:t>
              </a:r>
              <a:r>
                <a:rPr lang="ko-KR" altLang="en-US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메뉴박스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팝업창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열림</a:t>
              </a:r>
              <a:endPara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337043" y="1520351"/>
              <a:ext cx="35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ym typeface="Wingdings" panose="05000000000000000000" pitchFamily="2" charset="2"/>
                </a:rPr>
                <a:t>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82420" y="6304739"/>
            <a:ext cx="3550904" cy="369332"/>
            <a:chOff x="9336883" y="3490637"/>
            <a:chExt cx="3550904" cy="369332"/>
          </a:xfrm>
        </p:grpSpPr>
        <p:sp>
          <p:nvSpPr>
            <p:cNvPr id="60" name="직사각형 59"/>
            <p:cNvSpPr/>
            <p:nvPr/>
          </p:nvSpPr>
          <p:spPr>
            <a:xfrm>
              <a:off x="9533984" y="3539966"/>
              <a:ext cx="3353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번 검색 아이콘 클릭 후 헤더에서 </a:t>
              </a:r>
              <a:r>
                <a:rPr lang="ko-KR" altLang="en-US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검색창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슬라이드</a:t>
              </a:r>
              <a:endPara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336883" y="3490637"/>
              <a:ext cx="35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ym typeface="Wingdings" panose="05000000000000000000" pitchFamily="2" charset="2"/>
                </a:rPr>
                <a:t></a:t>
              </a:r>
              <a:endParaRPr lang="ko-KR" altLang="en-US" dirty="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9050324" y="2334803"/>
            <a:ext cx="22669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메인배너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단일 이미지 세로 배치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826558" y="2359279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8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056848" y="2700729"/>
            <a:ext cx="26901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신제품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서브배너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단일 이미지 세로 배치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833082" y="2725205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9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056848" y="3048143"/>
            <a:ext cx="20265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주력상품 가로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풀배너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이미지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833082" y="3072619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10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056848" y="3398124"/>
            <a:ext cx="26260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자사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아이코닉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제품 이미지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분할 배치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833082" y="3422600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56848" y="3743879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유튜브 동영상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833082" y="3768355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063567" y="4074509"/>
            <a:ext cx="16514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sns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이미지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분할 배치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839801" y="4098985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063567" y="4430291"/>
            <a:ext cx="1694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커스터머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메뉴 슬라이드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839801" y="4454767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063567" y="4763625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푸터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8839801" y="4788101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15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59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8" y="1428886"/>
            <a:ext cx="4967334" cy="5342645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582431" y="96978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07591" y="817668"/>
            <a:ext cx="2401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Tablet |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Mobile Sub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8819" y="1901943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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67168" y="2566596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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027542" y="3028792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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315621" y="4551538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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45626" y="4245625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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752137" y="3783695"/>
            <a:ext cx="35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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1152699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4911738" y="1357717"/>
            <a:ext cx="171255" cy="171255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77349" y="241051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5. </a:t>
            </a:r>
            <a:r>
              <a:rPr lang="ko-KR" altLang="en-US" b="1" i="1" kern="0" dirty="0">
                <a:solidFill>
                  <a:prstClr val="white"/>
                </a:solidFill>
              </a:rPr>
              <a:t>와이어프레임 제작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433196" y="2459968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햄버거 버튼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433196" y="3196931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필터 슬라이스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433196" y="3606235"/>
            <a:ext cx="19463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상품명 영문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한글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가격정보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433196" y="3984277"/>
            <a:ext cx="1885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 상세 이미지 슬라이드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442394" y="4403623"/>
            <a:ext cx="1866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바로구매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관심등록 아이콘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193227" y="2490653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210161" y="2835831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210161" y="3225511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218628" y="3617399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218628" y="4029855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218628" y="4428099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7225152" y="4800577"/>
            <a:ext cx="216533" cy="21653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453005" y="2800359"/>
            <a:ext cx="14622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선택 메뉴 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7420427" y="4721548"/>
            <a:ext cx="3360146" cy="369332"/>
            <a:chOff x="9336883" y="3490637"/>
            <a:chExt cx="3360146" cy="369332"/>
          </a:xfrm>
        </p:grpSpPr>
        <p:sp>
          <p:nvSpPr>
            <p:cNvPr id="110" name="직사각형 109"/>
            <p:cNvSpPr/>
            <p:nvPr/>
          </p:nvSpPr>
          <p:spPr>
            <a:xfrm>
              <a:off x="9533984" y="3539966"/>
              <a:ext cx="316304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번 </a:t>
              </a:r>
              <a:r>
                <a:rPr lang="ko-KR" altLang="en-US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바로구매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아이콘 </a:t>
              </a:r>
              <a:r>
                <a:rPr lang="ko-KR" altLang="en-US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클릭시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열리는 구매 </a:t>
              </a:r>
              <a:r>
                <a:rPr lang="ko-KR" altLang="en-US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팝업창</a:t>
              </a:r>
              <a:endPara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336883" y="3490637"/>
              <a:ext cx="35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ym typeface="Wingdings" panose="05000000000000000000" pitchFamily="2" charset="2"/>
                </a:rPr>
                <a:t>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999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723748" y="1010844"/>
            <a:ext cx="1146616" cy="393700"/>
          </a:xfrm>
          <a:prstGeom prst="rect">
            <a:avLst/>
          </a:prstGeom>
          <a:solidFill>
            <a:srgbClr val="F0EEF1"/>
          </a:solidFill>
          <a:ln>
            <a:noFill/>
          </a:ln>
          <a:effectLst>
            <a:outerShdw dist="25400" dir="10800000" algn="r" rotWithShape="0">
              <a:srgbClr val="7670A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CONCEPT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23617" y="241738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6. </a:t>
            </a:r>
            <a:r>
              <a:rPr lang="ko-KR" altLang="en-US" b="1" i="1" kern="0" dirty="0">
                <a:solidFill>
                  <a:prstClr val="white"/>
                </a:solidFill>
              </a:rPr>
              <a:t>스타일가이드 제작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70364" y="1392576"/>
            <a:ext cx="6947992" cy="369332"/>
            <a:chOff x="1729048" y="1241178"/>
            <a:chExt cx="6947992" cy="369332"/>
          </a:xfrm>
        </p:grpSpPr>
        <p:sp>
          <p:nvSpPr>
            <p:cNvPr id="65" name="타원 64"/>
            <p:cNvSpPr/>
            <p:nvPr/>
          </p:nvSpPr>
          <p:spPr>
            <a:xfrm>
              <a:off x="1729048" y="1347125"/>
              <a:ext cx="157437" cy="157437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DC3F9A-90F1-B284-C080-F6ABFCC415D2}"/>
                </a:ext>
              </a:extLst>
            </p:cNvPr>
            <p:cNvSpPr/>
            <p:nvPr/>
          </p:nvSpPr>
          <p:spPr>
            <a:xfrm>
              <a:off x="1729048" y="1241178"/>
              <a:ext cx="6947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기본을 강조한 라이프 스타일 추구에 맞는 베이직한 디자인에 특색 넘치는 컬러감으로 차별화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723747" y="2143640"/>
            <a:ext cx="1529001" cy="393700"/>
          </a:xfrm>
          <a:prstGeom prst="rect">
            <a:avLst/>
          </a:prstGeom>
          <a:solidFill>
            <a:srgbClr val="F0EEF1"/>
          </a:solidFill>
          <a:ln>
            <a:noFill/>
          </a:ln>
          <a:effectLst>
            <a:outerShdw dist="25400" dir="10800000" algn="r" rotWithShape="0">
              <a:srgbClr val="7670A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MAIN COLOR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23747" y="3859596"/>
            <a:ext cx="1828260" cy="393700"/>
          </a:xfrm>
          <a:prstGeom prst="rect">
            <a:avLst/>
          </a:prstGeom>
          <a:solidFill>
            <a:srgbClr val="F0EEF1"/>
          </a:solidFill>
          <a:ln>
            <a:noFill/>
          </a:ln>
          <a:effectLst>
            <a:outerShdw dist="25400" dir="10800000" algn="r" rotWithShape="0">
              <a:srgbClr val="7670A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SECOND COLOR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23748" y="5283082"/>
            <a:ext cx="1462500" cy="393700"/>
          </a:xfrm>
          <a:prstGeom prst="rect">
            <a:avLst/>
          </a:prstGeom>
          <a:solidFill>
            <a:srgbClr val="F0EEF1"/>
          </a:solidFill>
          <a:ln>
            <a:noFill/>
          </a:ln>
          <a:effectLst>
            <a:outerShdw dist="25400" dir="10800000" algn="r" rotWithShape="0">
              <a:srgbClr val="7670A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Typography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44530" y="2574135"/>
            <a:ext cx="750627" cy="750627"/>
          </a:xfrm>
          <a:prstGeom prst="rect">
            <a:avLst/>
          </a:prstGeom>
          <a:solidFill>
            <a:srgbClr val="153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530641" y="4253296"/>
            <a:ext cx="750627" cy="750627"/>
          </a:xfrm>
          <a:prstGeom prst="rect">
            <a:avLst/>
          </a:prstGeom>
          <a:solidFill>
            <a:srgbClr val="7C9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78055" y="342219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#1538a3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442154" y="5113864"/>
            <a:ext cx="90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</a:t>
            </a:r>
            <a:r>
              <a:rPr lang="en-US" altLang="ko-KR" sz="1400" dirty="0"/>
              <a:t>7c96e2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820993" y="2561624"/>
            <a:ext cx="750627" cy="750627"/>
          </a:xfrm>
          <a:prstGeom prst="rect">
            <a:avLst/>
          </a:prstGeom>
          <a:solidFill>
            <a:srgbClr val="0E1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748907" y="3422192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#</a:t>
            </a:r>
            <a:r>
              <a:rPr lang="en-US" altLang="ko-KR" sz="1400" dirty="0"/>
              <a:t>0e108b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309598" y="4253296"/>
            <a:ext cx="750627" cy="750627"/>
          </a:xfrm>
          <a:prstGeom prst="rect">
            <a:avLst/>
          </a:prstGeom>
          <a:solidFill>
            <a:srgbClr val="2E9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232117" y="5113865"/>
            <a:ext cx="90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</a:t>
            </a:r>
            <a:r>
              <a:rPr lang="en-US" altLang="ko-KR" sz="1400" dirty="0"/>
              <a:t>2e97ec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414655" y="2575143"/>
            <a:ext cx="750627" cy="750627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348180" y="342319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#494949</a:t>
            </a:r>
            <a:endParaRPr lang="ko-KR" altLang="en-US" sz="1400" dirty="0"/>
          </a:p>
        </p:txBody>
      </p:sp>
      <p:sp>
        <p:nvSpPr>
          <p:cNvPr id="53" name="직사각형 52"/>
          <p:cNvSpPr/>
          <p:nvPr/>
        </p:nvSpPr>
        <p:spPr>
          <a:xfrm>
            <a:off x="8541793" y="2574135"/>
            <a:ext cx="750627" cy="750627"/>
          </a:xfrm>
          <a:prstGeom prst="rect">
            <a:avLst/>
          </a:prstGeom>
          <a:solidFill>
            <a:srgbClr val="91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8525196" y="3422191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smtClean="0"/>
              <a:t>918f8f</a:t>
            </a:r>
            <a:endParaRPr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262456" y="2574135"/>
            <a:ext cx="750627" cy="750627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6196727" y="3434702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#add8e6</a:t>
            </a:r>
            <a:endParaRPr lang="en-US" altLang="ko-KR" sz="1400" dirty="0"/>
          </a:p>
        </p:txBody>
      </p:sp>
      <p:sp>
        <p:nvSpPr>
          <p:cNvPr id="58" name="직사각형 57"/>
          <p:cNvSpPr/>
          <p:nvPr/>
        </p:nvSpPr>
        <p:spPr>
          <a:xfrm>
            <a:off x="7862853" y="4253296"/>
            <a:ext cx="750627" cy="750627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946012" y="5101352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#222</a:t>
            </a:r>
            <a:endParaRPr lang="en-US" altLang="ko-KR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6708507" y="4264359"/>
            <a:ext cx="750627" cy="750627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792140" y="5117978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#ccc</a:t>
            </a:r>
            <a:endParaRPr lang="en-US" altLang="ko-KR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3263838" y="5651909"/>
            <a:ext cx="970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A </a:t>
            </a:r>
            <a:r>
              <a:rPr lang="en-US" altLang="ko-KR" sz="4000" dirty="0" err="1" smtClean="0"/>
              <a:t>a</a:t>
            </a:r>
            <a:endParaRPr lang="en-US" altLang="ko-KR" sz="4000" dirty="0" smtClean="0"/>
          </a:p>
          <a:p>
            <a:pPr algn="ctr"/>
            <a:r>
              <a:rPr lang="en-US" altLang="ko-KR" sz="1600" dirty="0" smtClean="0"/>
              <a:t>Right</a:t>
            </a:r>
            <a:endParaRPr lang="ko-KR" alt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4714213" y="5651908"/>
            <a:ext cx="1027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A </a:t>
            </a:r>
            <a:r>
              <a:rPr lang="en-US" altLang="ko-KR" sz="4000" b="1" dirty="0" err="1" smtClean="0"/>
              <a:t>a</a:t>
            </a:r>
            <a:endParaRPr lang="en-US" altLang="ko-KR" sz="4000" b="1" dirty="0" smtClean="0"/>
          </a:p>
          <a:p>
            <a:pPr algn="ctr"/>
            <a:r>
              <a:rPr lang="en-US" altLang="ko-KR" sz="1600" dirty="0" smtClean="0"/>
              <a:t>Bold</a:t>
            </a:r>
            <a:endParaRPr lang="ko-KR" altLang="en-US" sz="1600" dirty="0"/>
          </a:p>
        </p:txBody>
      </p:sp>
      <p:sp>
        <p:nvSpPr>
          <p:cNvPr id="72" name="타원 71"/>
          <p:cNvSpPr/>
          <p:nvPr/>
        </p:nvSpPr>
        <p:spPr>
          <a:xfrm>
            <a:off x="1870364" y="5808111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7DC3F9A-90F1-B284-C080-F6ABFCC415D2}"/>
              </a:ext>
            </a:extLst>
          </p:cNvPr>
          <p:cNvSpPr/>
          <p:nvPr/>
        </p:nvSpPr>
        <p:spPr>
          <a:xfrm>
            <a:off x="1870364" y="5702164"/>
            <a:ext cx="123859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맑은 고딕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5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타원 64"/>
          <p:cNvSpPr/>
          <p:nvPr/>
        </p:nvSpPr>
        <p:spPr>
          <a:xfrm>
            <a:off x="582431" y="1000624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89388" y="250051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7. </a:t>
            </a:r>
            <a:r>
              <a:rPr lang="ko-KR" altLang="en-US" b="1" i="1" kern="0" dirty="0" err="1">
                <a:solidFill>
                  <a:prstClr val="white"/>
                </a:solidFill>
              </a:rPr>
              <a:t>디자인시안</a:t>
            </a:r>
            <a:r>
              <a:rPr lang="ko-KR" altLang="en-US" b="1" i="1" kern="0" dirty="0">
                <a:solidFill>
                  <a:prstClr val="white"/>
                </a:solidFill>
              </a:rPr>
              <a:t> 작성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49" y="1445463"/>
            <a:ext cx="3157471" cy="52712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F0664F-1926-55B3-9CFB-DCD25925EDC6}"/>
              </a:ext>
            </a:extLst>
          </p:cNvPr>
          <p:cNvSpPr txBox="1"/>
          <p:nvPr/>
        </p:nvSpPr>
        <p:spPr>
          <a:xfrm>
            <a:off x="739868" y="910065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PC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MAIN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459" y="2210234"/>
            <a:ext cx="3153636" cy="4506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35" y="1906206"/>
            <a:ext cx="2676477" cy="30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2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E7F5749-9072-2EFE-C91B-322E2DA03658}"/>
              </a:ext>
            </a:extLst>
          </p:cNvPr>
          <p:cNvSpPr/>
          <p:nvPr/>
        </p:nvSpPr>
        <p:spPr>
          <a:xfrm>
            <a:off x="1152699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682610-2FE3-FD28-6C40-7E5FE0F792FD}"/>
              </a:ext>
            </a:extLst>
          </p:cNvPr>
          <p:cNvSpPr/>
          <p:nvPr/>
        </p:nvSpPr>
        <p:spPr>
          <a:xfrm>
            <a:off x="4971665" y="4764733"/>
            <a:ext cx="2356799" cy="1358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한눈에 알아보기 쉬운 디자인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으로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리뉴얼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호버시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포인트 컬러 언더라인으로 사용자편의성을 높임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B7041E-6487-522B-CD14-62A3DFCB1DFC}"/>
              </a:ext>
            </a:extLst>
          </p:cNvPr>
          <p:cNvSpPr/>
          <p:nvPr/>
        </p:nvSpPr>
        <p:spPr>
          <a:xfrm>
            <a:off x="4971665" y="2622443"/>
            <a:ext cx="2356799" cy="87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Before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가독성이 떨어지는 메인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메뉴바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사용자의 편의성을 떨어뜨림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996E04E-02CB-18D8-867F-B591A0BC4B04}"/>
              </a:ext>
            </a:extLst>
          </p:cNvPr>
          <p:cNvSpPr/>
          <p:nvPr/>
        </p:nvSpPr>
        <p:spPr>
          <a:xfrm>
            <a:off x="563656" y="921906"/>
            <a:ext cx="157437" cy="157437"/>
          </a:xfrm>
          <a:prstGeom prst="ellipse">
            <a:avLst/>
          </a:prstGeom>
          <a:noFill/>
          <a:ln w="28575">
            <a:solidFill>
              <a:srgbClr val="7670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0FFD9D9-6F46-762E-0E8C-F3C08AEDECF8}"/>
              </a:ext>
            </a:extLst>
          </p:cNvPr>
          <p:cNvSpPr/>
          <p:nvPr/>
        </p:nvSpPr>
        <p:spPr>
          <a:xfrm>
            <a:off x="563655" y="127323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0664F-1926-55B3-9CFB-DCD25925EDC6}"/>
              </a:ext>
            </a:extLst>
          </p:cNvPr>
          <p:cNvSpPr txBox="1"/>
          <p:nvPr/>
        </p:nvSpPr>
        <p:spPr>
          <a:xfrm>
            <a:off x="845643" y="831347"/>
            <a:ext cx="1794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PC MAIN Before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685C6-CDE9-A351-43A7-E3C40BF37214}"/>
              </a:ext>
            </a:extLst>
          </p:cNvPr>
          <p:cNvSpPr txBox="1"/>
          <p:nvPr/>
        </p:nvSpPr>
        <p:spPr>
          <a:xfrm>
            <a:off x="845643" y="1182674"/>
            <a:ext cx="68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  <a:endParaRPr lang="ko-KR" altLang="en-US" sz="1600" dirty="0"/>
          </a:p>
        </p:txBody>
      </p:sp>
      <p:pic>
        <p:nvPicPr>
          <p:cNvPr id="9" name="그림 8" descr="사람, 의류, 미소, 야외이(가) 표시된 사진&#10;&#10;자동 생성된 설명">
            <a:extLst>
              <a:ext uri="{FF2B5EF4-FFF2-40B4-BE49-F238E27FC236}">
                <a16:creationId xmlns:a16="http://schemas.microsoft.com/office/drawing/2014/main" id="{37756E35-4357-3F08-CEBD-768004C028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87" y="2010823"/>
            <a:ext cx="3900435" cy="2753910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">
            <a:extLst>
              <a:ext uri="{FF2B5EF4-FFF2-40B4-BE49-F238E27FC236}">
                <a16:creationId xmlns:a16="http://schemas.microsoft.com/office/drawing/2014/main" id="{BA080E94-CB5D-4E69-6167-9CA66BA37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86" y="5049967"/>
            <a:ext cx="3900436" cy="140798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875875-45D0-5219-8BBC-B6733F9A3EFF}"/>
              </a:ext>
            </a:extLst>
          </p:cNvPr>
          <p:cNvGrpSpPr/>
          <p:nvPr/>
        </p:nvGrpSpPr>
        <p:grpSpPr>
          <a:xfrm>
            <a:off x="4967901" y="2450535"/>
            <a:ext cx="369216" cy="369216"/>
            <a:chOff x="3919134" y="2738759"/>
            <a:chExt cx="776215" cy="776216"/>
          </a:xfrm>
        </p:grpSpPr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807C2F80-8515-CF45-941A-3100CF80222F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4B47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7D34394-F38C-B8F7-DCF2-F417EB3B1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4B478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모서리가 둥근 직사각형 189">
            <a:extLst>
              <a:ext uri="{FF2B5EF4-FFF2-40B4-BE49-F238E27FC236}">
                <a16:creationId xmlns:a16="http://schemas.microsoft.com/office/drawing/2014/main" id="{AD57D132-5500-98C9-A062-BC5D7E0DFFA6}"/>
              </a:ext>
            </a:extLst>
          </p:cNvPr>
          <p:cNvSpPr/>
          <p:nvPr/>
        </p:nvSpPr>
        <p:spPr>
          <a:xfrm>
            <a:off x="890023" y="1881096"/>
            <a:ext cx="4052478" cy="328509"/>
          </a:xfrm>
          <a:prstGeom prst="roundRect">
            <a:avLst/>
          </a:prstGeom>
          <a:noFill/>
          <a:ln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89">
            <a:extLst>
              <a:ext uri="{FF2B5EF4-FFF2-40B4-BE49-F238E27FC236}">
                <a16:creationId xmlns:a16="http://schemas.microsoft.com/office/drawing/2014/main" id="{B84AE3D6-B152-725C-0C7B-D217D4C82A0A}"/>
              </a:ext>
            </a:extLst>
          </p:cNvPr>
          <p:cNvSpPr/>
          <p:nvPr/>
        </p:nvSpPr>
        <p:spPr>
          <a:xfrm>
            <a:off x="2239993" y="5216328"/>
            <a:ext cx="920902" cy="1116717"/>
          </a:xfrm>
          <a:prstGeom prst="roundRect">
            <a:avLst/>
          </a:prstGeom>
          <a:noFill/>
          <a:ln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" name="그림 15" descr="텍스트, 신발류, 스크린샷이(가) 표시된 사진">
            <a:extLst>
              <a:ext uri="{FF2B5EF4-FFF2-40B4-BE49-F238E27FC236}">
                <a16:creationId xmlns:a16="http://schemas.microsoft.com/office/drawing/2014/main" id="{CA49CF9E-AFBC-2DE5-26B9-54326294BC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43" y="1881096"/>
            <a:ext cx="3900435" cy="2753910"/>
          </a:xfrm>
          <a:prstGeom prst="rect">
            <a:avLst/>
          </a:prstGeom>
        </p:spPr>
      </p:pic>
      <p:pic>
        <p:nvPicPr>
          <p:cNvPr id="17" name="그림 16" descr="텍스트, 스크린샷, 폰트, 라인이(가) 표시된 사진">
            <a:extLst>
              <a:ext uri="{FF2B5EF4-FFF2-40B4-BE49-F238E27FC236}">
                <a16:creationId xmlns:a16="http://schemas.microsoft.com/office/drawing/2014/main" id="{3EA91FDE-8524-2847-029C-9136BEA1CE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43" y="5680673"/>
            <a:ext cx="3900436" cy="983101"/>
          </a:xfrm>
          <a:prstGeom prst="rect">
            <a:avLst/>
          </a:prstGeom>
        </p:spPr>
      </p:pic>
      <p:pic>
        <p:nvPicPr>
          <p:cNvPr id="23" name="그림 22" descr="텍스트, 스크린샷, 폰트, 라인이(가) 표시된 사진">
            <a:extLst>
              <a:ext uri="{FF2B5EF4-FFF2-40B4-BE49-F238E27FC236}">
                <a16:creationId xmlns:a16="http://schemas.microsoft.com/office/drawing/2014/main" id="{F250B40F-F78D-93C1-5B84-05C657B474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43" y="4920240"/>
            <a:ext cx="3900435" cy="973198"/>
          </a:xfrm>
          <a:prstGeom prst="rect">
            <a:avLst/>
          </a:prstGeom>
        </p:spPr>
      </p:pic>
      <p:sp>
        <p:nvSpPr>
          <p:cNvPr id="24" name="모서리가 둥근 직사각형 189">
            <a:extLst>
              <a:ext uri="{FF2B5EF4-FFF2-40B4-BE49-F238E27FC236}">
                <a16:creationId xmlns:a16="http://schemas.microsoft.com/office/drawing/2014/main" id="{30CE2883-79CE-BD68-6A20-EA91378B3E62}"/>
              </a:ext>
            </a:extLst>
          </p:cNvPr>
          <p:cNvSpPr/>
          <p:nvPr/>
        </p:nvSpPr>
        <p:spPr>
          <a:xfrm>
            <a:off x="7315764" y="2021592"/>
            <a:ext cx="4052478" cy="613743"/>
          </a:xfrm>
          <a:prstGeom prst="roundRect">
            <a:avLst/>
          </a:prstGeom>
          <a:noFill/>
          <a:ln w="19050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189">
            <a:extLst>
              <a:ext uri="{FF2B5EF4-FFF2-40B4-BE49-F238E27FC236}">
                <a16:creationId xmlns:a16="http://schemas.microsoft.com/office/drawing/2014/main" id="{6A781F2A-8C32-9293-E172-04B8364C2C91}"/>
              </a:ext>
            </a:extLst>
          </p:cNvPr>
          <p:cNvSpPr/>
          <p:nvPr/>
        </p:nvSpPr>
        <p:spPr>
          <a:xfrm>
            <a:off x="7321300" y="5435792"/>
            <a:ext cx="4052478" cy="482611"/>
          </a:xfrm>
          <a:prstGeom prst="roundRect">
            <a:avLst/>
          </a:prstGeom>
          <a:noFill/>
          <a:ln w="19050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189">
            <a:extLst>
              <a:ext uri="{FF2B5EF4-FFF2-40B4-BE49-F238E27FC236}">
                <a16:creationId xmlns:a16="http://schemas.microsoft.com/office/drawing/2014/main" id="{42C1A9E2-4419-B4F2-9047-C6C73EDD79DB}"/>
              </a:ext>
            </a:extLst>
          </p:cNvPr>
          <p:cNvSpPr/>
          <p:nvPr/>
        </p:nvSpPr>
        <p:spPr>
          <a:xfrm>
            <a:off x="8496299" y="6163284"/>
            <a:ext cx="704851" cy="402808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883FD8-5CA3-0FDC-A1F6-71B6A600E22B}"/>
              </a:ext>
            </a:extLst>
          </p:cNvPr>
          <p:cNvSpPr txBox="1"/>
          <p:nvPr/>
        </p:nvSpPr>
        <p:spPr>
          <a:xfrm>
            <a:off x="2593401" y="856368"/>
            <a:ext cx="9211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화면을 빈틈없이 채워 답답한 느낌을 주는 배너 이미지</a:t>
            </a:r>
            <a:r>
              <a:rPr lang="en-US" altLang="ko-KR" sz="1200" dirty="0"/>
              <a:t>,</a:t>
            </a:r>
            <a:r>
              <a:rPr lang="ko-KR" altLang="en-US" sz="1200" dirty="0"/>
              <a:t> 그에 비해 좁은 비율로 헤더에 위치해 가독성이 떨어지는 메인 </a:t>
            </a:r>
            <a:r>
              <a:rPr lang="ko-KR" altLang="en-US" sz="1200" dirty="0" err="1"/>
              <a:t>메뉴바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FB2C06-8CF3-B05B-A1D2-465681F761C9}"/>
              </a:ext>
            </a:extLst>
          </p:cNvPr>
          <p:cNvSpPr txBox="1"/>
          <p:nvPr/>
        </p:nvSpPr>
        <p:spPr>
          <a:xfrm>
            <a:off x="2593401" y="1206554"/>
            <a:ext cx="6346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가로 </a:t>
            </a:r>
            <a:r>
              <a:rPr lang="ko-KR" altLang="en-US" sz="1200" dirty="0" err="1"/>
              <a:t>와이드풀</a:t>
            </a:r>
            <a:r>
              <a:rPr lang="ko-KR" altLang="en-US" sz="1200" dirty="0"/>
              <a:t> 슬라이드 이미지로 변경</a:t>
            </a:r>
            <a:r>
              <a:rPr lang="en-US" altLang="ko-KR" sz="1200" dirty="0"/>
              <a:t>,</a:t>
            </a:r>
            <a:r>
              <a:rPr lang="ko-KR" altLang="en-US" sz="1200" dirty="0"/>
              <a:t>  한눈에 알아보기 쉽게 여백을 넓힌 메인 </a:t>
            </a:r>
            <a:r>
              <a:rPr lang="ko-KR" altLang="en-US" sz="1200" dirty="0" err="1"/>
              <a:t>메뉴바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사용자의 메뉴 </a:t>
            </a:r>
            <a:r>
              <a:rPr lang="ko-KR" altLang="en-US" sz="1200" dirty="0" err="1"/>
              <a:t>호버시</a:t>
            </a:r>
            <a:r>
              <a:rPr lang="ko-KR" altLang="en-US" sz="1200" dirty="0"/>
              <a:t> 포인트 컬러로 사용자의 현 메뉴 위치확인 가능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E98B77C-351B-92D3-8B68-8295A305A3F9}"/>
              </a:ext>
            </a:extLst>
          </p:cNvPr>
          <p:cNvGrpSpPr/>
          <p:nvPr/>
        </p:nvGrpSpPr>
        <p:grpSpPr>
          <a:xfrm flipH="1">
            <a:off x="6841880" y="4609803"/>
            <a:ext cx="357145" cy="369216"/>
            <a:chOff x="3919134" y="2738759"/>
            <a:chExt cx="776215" cy="776216"/>
          </a:xfrm>
        </p:grpSpPr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2A1E307A-4F41-3162-8840-FA0FE5EC7067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FFD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7E0337C-43CD-0603-FC8C-470B0E85D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FFDA6A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EA7C6C4-1E26-8164-8529-4A419DE8F2C0}"/>
              </a:ext>
            </a:extLst>
          </p:cNvPr>
          <p:cNvSpPr txBox="1"/>
          <p:nvPr/>
        </p:nvSpPr>
        <p:spPr>
          <a:xfrm>
            <a:off x="5212743" y="246820"/>
            <a:ext cx="145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kern="0" dirty="0">
                <a:solidFill>
                  <a:prstClr val="white"/>
                </a:solidFill>
              </a:rPr>
              <a:t>1. </a:t>
            </a:r>
            <a:r>
              <a:rPr lang="ko-KR" altLang="en-US" b="1" i="1" kern="0" dirty="0">
                <a:solidFill>
                  <a:prstClr val="white"/>
                </a:solidFill>
              </a:rPr>
              <a:t>기획의도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999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타원 64"/>
          <p:cNvSpPr/>
          <p:nvPr/>
        </p:nvSpPr>
        <p:spPr>
          <a:xfrm>
            <a:off x="582431" y="1000624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89388" y="250051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7. </a:t>
            </a:r>
            <a:r>
              <a:rPr lang="ko-KR" altLang="en-US" b="1" i="1" kern="0" dirty="0" err="1">
                <a:solidFill>
                  <a:prstClr val="white"/>
                </a:solidFill>
              </a:rPr>
              <a:t>디자인시안</a:t>
            </a:r>
            <a:r>
              <a:rPr lang="ko-KR" altLang="en-US" b="1" i="1" kern="0" dirty="0">
                <a:solidFill>
                  <a:prstClr val="white"/>
                </a:solidFill>
              </a:rPr>
              <a:t> 작성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0664F-1926-55B3-9CFB-DCD25925EDC6}"/>
              </a:ext>
            </a:extLst>
          </p:cNvPr>
          <p:cNvSpPr txBox="1"/>
          <p:nvPr/>
        </p:nvSpPr>
        <p:spPr>
          <a:xfrm>
            <a:off x="739868" y="910065"/>
            <a:ext cx="229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Tablet | Mobile MAIN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8" y="1445463"/>
            <a:ext cx="2825875" cy="5027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48" y="816227"/>
            <a:ext cx="2269788" cy="40115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23" y="1248619"/>
            <a:ext cx="2760809" cy="49220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50" y="910065"/>
            <a:ext cx="2138436" cy="22652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99" y="2476241"/>
            <a:ext cx="2839298" cy="40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타원 64"/>
          <p:cNvSpPr/>
          <p:nvPr/>
        </p:nvSpPr>
        <p:spPr>
          <a:xfrm>
            <a:off x="582431" y="1000624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89388" y="250051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7. </a:t>
            </a:r>
            <a:r>
              <a:rPr lang="ko-KR" altLang="en-US" b="1" i="1" kern="0" dirty="0" err="1">
                <a:solidFill>
                  <a:prstClr val="white"/>
                </a:solidFill>
              </a:rPr>
              <a:t>디자인시안</a:t>
            </a:r>
            <a:r>
              <a:rPr lang="ko-KR" altLang="en-US" b="1" i="1" kern="0" dirty="0">
                <a:solidFill>
                  <a:prstClr val="white"/>
                </a:solidFill>
              </a:rPr>
              <a:t> 작성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0664F-1926-55B3-9CFB-DCD25925EDC6}"/>
              </a:ext>
            </a:extLst>
          </p:cNvPr>
          <p:cNvSpPr txBox="1"/>
          <p:nvPr/>
        </p:nvSpPr>
        <p:spPr>
          <a:xfrm>
            <a:off x="739868" y="910065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Sub |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상세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62" y="1624161"/>
            <a:ext cx="2595130" cy="38994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39" y="1248619"/>
            <a:ext cx="1089376" cy="54112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633" y="2941250"/>
            <a:ext cx="1084512" cy="37131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5" y="1302070"/>
            <a:ext cx="4802405" cy="22718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06" y="3765097"/>
            <a:ext cx="4938217" cy="15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40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865166" y="1190945"/>
            <a:ext cx="4455382" cy="372052"/>
          </a:xfrm>
          <a:prstGeom prst="rect">
            <a:avLst/>
          </a:prstGeom>
          <a:solidFill>
            <a:schemeClr val="bg1"/>
          </a:solidFill>
          <a:ln w="25400"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 </a:t>
            </a: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1063848" y="1248352"/>
            <a:ext cx="4256700" cy="301589"/>
          </a:xfrm>
          <a:prstGeom prst="rect">
            <a:avLst/>
          </a:prstGeom>
          <a:solidFill>
            <a:srgbClr val="FFC000">
              <a:alpha val="7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 smtClean="0">
              <a:solidFill>
                <a:srgbClr val="7030A0"/>
              </a:solidFill>
            </a:endParaRPr>
          </a:p>
          <a:p>
            <a:pPr algn="ctr"/>
            <a:r>
              <a:rPr lang="ko-KR" altLang="en-US" sz="1050" dirty="0" err="1" smtClean="0">
                <a:solidFill>
                  <a:srgbClr val="7030A0"/>
                </a:solidFill>
              </a:rPr>
              <a:t>닷홈</a:t>
            </a:r>
            <a:r>
              <a:rPr lang="ko-KR" altLang="en-US" sz="1050" dirty="0" smtClean="0">
                <a:solidFill>
                  <a:srgbClr val="7030A0"/>
                </a:solidFill>
              </a:rPr>
              <a:t> 주소</a:t>
            </a:r>
            <a:r>
              <a:rPr lang="ko-KR" altLang="en-US" sz="1050" dirty="0" smtClean="0">
                <a:solidFill>
                  <a:srgbClr val="7030A0"/>
                </a:solidFill>
              </a:rPr>
              <a:t> </a:t>
            </a:r>
            <a:r>
              <a:rPr lang="en-US" altLang="ko-KR" sz="1050" dirty="0"/>
              <a:t>: </a:t>
            </a:r>
            <a:r>
              <a:rPr lang="en-US" altLang="ko-KR" sz="1050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sem88200.dothome.co.kr</a:t>
            </a:r>
            <a:r>
              <a:rPr lang="en-US" altLang="ko-KR" sz="1050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/main_0529/main.html</a:t>
            </a:r>
            <a:endParaRPr lang="en-US" altLang="ko-KR" sz="105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5D666E-9ECD-C778-0E3E-83357E7330AC}"/>
              </a:ext>
            </a:extLst>
          </p:cNvPr>
          <p:cNvGrpSpPr/>
          <p:nvPr/>
        </p:nvGrpSpPr>
        <p:grpSpPr>
          <a:xfrm>
            <a:off x="723747" y="1043176"/>
            <a:ext cx="295538" cy="295538"/>
            <a:chOff x="7146662" y="4439633"/>
            <a:chExt cx="375837" cy="37583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26FCDAE-38DB-0170-2569-CB37EF5F98F0}"/>
                </a:ext>
              </a:extLst>
            </p:cNvPr>
            <p:cNvSpPr/>
            <p:nvPr/>
          </p:nvSpPr>
          <p:spPr>
            <a:xfrm>
              <a:off x="7146662" y="4439633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3">
              <a:extLst>
                <a:ext uri="{FF2B5EF4-FFF2-40B4-BE49-F238E27FC236}">
                  <a16:creationId xmlns:a16="http://schemas.microsoft.com/office/drawing/2014/main" id="{7E2DB211-AFD1-3ED2-7866-B80761ADE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576" y="4557163"/>
              <a:ext cx="156888" cy="137308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865166" y="3397173"/>
            <a:ext cx="5419255" cy="1274581"/>
          </a:xfrm>
          <a:prstGeom prst="rect">
            <a:avLst/>
          </a:prstGeom>
          <a:solidFill>
            <a:schemeClr val="bg1"/>
          </a:solidFill>
          <a:ln w="25400"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 </a:t>
            </a:r>
          </a:p>
        </p:txBody>
      </p:sp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1038908" y="3544942"/>
            <a:ext cx="5228887" cy="1110186"/>
          </a:xfrm>
          <a:prstGeom prst="rect">
            <a:avLst/>
          </a:prstGeom>
          <a:solidFill>
            <a:srgbClr val="FFC000">
              <a:alpha val="7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rgbClr val="4B4784"/>
                </a:solidFill>
              </a:rPr>
              <a:t>피그마</a:t>
            </a:r>
            <a:r>
              <a:rPr lang="ko-KR" altLang="en-US" sz="1050" dirty="0" smtClean="0">
                <a:solidFill>
                  <a:srgbClr val="4B4784"/>
                </a:solidFill>
              </a:rPr>
              <a:t> 와이어프레임 주소 </a:t>
            </a:r>
            <a:r>
              <a:rPr lang="en-US" altLang="ko-KR" sz="1050" dirty="0"/>
              <a:t>: </a:t>
            </a:r>
            <a:r>
              <a:rPr lang="ko-KR" altLang="en-US" sz="1050" dirty="0">
                <a:solidFill>
                  <a:srgbClr val="1538A3"/>
                </a:solidFill>
              </a:rPr>
              <a:t>https://www.figma.com/file/AqdmVmdeYtn3HnYx2WBwOX/%EB%B0%98%EC%9D%91%ED%98%95%EC%99%80%EC%9D%B4%EC%96%B4%ED%94%84%EB%A0%88%EC%9E%84main?type=design&amp;t=opve1RfrIEcRVbrh-0</a:t>
            </a:r>
          </a:p>
          <a:p>
            <a:pPr algn="ctr"/>
            <a:endParaRPr lang="en-US" altLang="ko-KR" sz="1050" b="1" dirty="0">
              <a:solidFill>
                <a:srgbClr val="1538A3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35D666E-9ECD-C778-0E3E-83357E7330AC}"/>
              </a:ext>
            </a:extLst>
          </p:cNvPr>
          <p:cNvGrpSpPr/>
          <p:nvPr/>
        </p:nvGrpSpPr>
        <p:grpSpPr>
          <a:xfrm>
            <a:off x="723747" y="3249404"/>
            <a:ext cx="295538" cy="295538"/>
            <a:chOff x="7146662" y="4439633"/>
            <a:chExt cx="375837" cy="37583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26FCDAE-38DB-0170-2569-CB37EF5F98F0}"/>
                </a:ext>
              </a:extLst>
            </p:cNvPr>
            <p:cNvSpPr/>
            <p:nvPr/>
          </p:nvSpPr>
          <p:spPr>
            <a:xfrm>
              <a:off x="7146662" y="4439633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23">
              <a:extLst>
                <a:ext uri="{FF2B5EF4-FFF2-40B4-BE49-F238E27FC236}">
                  <a16:creationId xmlns:a16="http://schemas.microsoft.com/office/drawing/2014/main" id="{7E2DB211-AFD1-3ED2-7866-B80761ADE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576" y="4557163"/>
              <a:ext cx="156888" cy="137308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415323" y="25676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8. </a:t>
            </a:r>
            <a:r>
              <a:rPr lang="ko-KR" altLang="en-US" b="1" i="1" kern="0" dirty="0">
                <a:solidFill>
                  <a:prstClr val="white"/>
                </a:solidFill>
              </a:rPr>
              <a:t>구현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865166" y="2256532"/>
            <a:ext cx="4455382" cy="372052"/>
          </a:xfrm>
          <a:prstGeom prst="rect">
            <a:avLst/>
          </a:prstGeom>
          <a:solidFill>
            <a:schemeClr val="bg1"/>
          </a:solidFill>
          <a:ln w="25400"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 </a:t>
            </a:r>
          </a:p>
        </p:txBody>
      </p:sp>
      <p:sp>
        <p:nvSpPr>
          <p:cNvPr id="30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1063848" y="2313939"/>
            <a:ext cx="4256700" cy="301589"/>
          </a:xfrm>
          <a:prstGeom prst="rect">
            <a:avLst/>
          </a:prstGeom>
          <a:solidFill>
            <a:srgbClr val="FFC000">
              <a:alpha val="7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 smtClean="0">
              <a:solidFill>
                <a:srgbClr val="7030A0"/>
              </a:solidFill>
            </a:endParaRPr>
          </a:p>
          <a:p>
            <a:pPr algn="ctr"/>
            <a:r>
              <a:rPr lang="ko-KR" altLang="en-US" sz="1050" dirty="0" err="1" smtClean="0">
                <a:solidFill>
                  <a:srgbClr val="7030A0"/>
                </a:solidFill>
              </a:rPr>
              <a:t>깃허브</a:t>
            </a:r>
            <a:r>
              <a:rPr lang="ko-KR" altLang="en-US" sz="1050" dirty="0" smtClean="0">
                <a:solidFill>
                  <a:srgbClr val="7030A0"/>
                </a:solidFill>
              </a:rPr>
              <a:t> 주소</a:t>
            </a:r>
            <a:r>
              <a:rPr lang="ko-KR" altLang="en-US" sz="1050" dirty="0" smtClean="0">
                <a:solidFill>
                  <a:srgbClr val="7030A0"/>
                </a:solidFill>
              </a:rPr>
              <a:t> </a:t>
            </a:r>
            <a:r>
              <a:rPr lang="en-US" altLang="ko-KR" sz="1050" dirty="0" smtClean="0"/>
              <a:t>: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5D666E-9ECD-C778-0E3E-83357E7330AC}"/>
              </a:ext>
            </a:extLst>
          </p:cNvPr>
          <p:cNvGrpSpPr/>
          <p:nvPr/>
        </p:nvGrpSpPr>
        <p:grpSpPr>
          <a:xfrm>
            <a:off x="723747" y="2108763"/>
            <a:ext cx="295538" cy="295538"/>
            <a:chOff x="7146662" y="4439633"/>
            <a:chExt cx="375837" cy="37583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26FCDAE-38DB-0170-2569-CB37EF5F98F0}"/>
                </a:ext>
              </a:extLst>
            </p:cNvPr>
            <p:cNvSpPr/>
            <p:nvPr/>
          </p:nvSpPr>
          <p:spPr>
            <a:xfrm>
              <a:off x="7146662" y="4439633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23">
              <a:extLst>
                <a:ext uri="{FF2B5EF4-FFF2-40B4-BE49-F238E27FC236}">
                  <a16:creationId xmlns:a16="http://schemas.microsoft.com/office/drawing/2014/main" id="{7E2DB211-AFD1-3ED2-7866-B80761ADE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576" y="4557163"/>
              <a:ext cx="156888" cy="137308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19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EA7C6C4-1E26-8164-8529-4A419DE8F2C0}"/>
              </a:ext>
            </a:extLst>
          </p:cNvPr>
          <p:cNvSpPr txBox="1"/>
          <p:nvPr/>
        </p:nvSpPr>
        <p:spPr>
          <a:xfrm>
            <a:off x="5212743" y="246820"/>
            <a:ext cx="145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kern="0" dirty="0">
                <a:solidFill>
                  <a:prstClr val="white"/>
                </a:solidFill>
              </a:rPr>
              <a:t>1. </a:t>
            </a:r>
            <a:r>
              <a:rPr lang="ko-KR" altLang="en-US" b="1" i="1" kern="0" dirty="0">
                <a:solidFill>
                  <a:prstClr val="white"/>
                </a:solidFill>
              </a:rPr>
              <a:t>기획의도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BE4554-F92E-2E79-9D70-0CF1E502AA9C}"/>
              </a:ext>
            </a:extLst>
          </p:cNvPr>
          <p:cNvSpPr/>
          <p:nvPr/>
        </p:nvSpPr>
        <p:spPr>
          <a:xfrm>
            <a:off x="7543801" y="5642214"/>
            <a:ext cx="2667564" cy="87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여백을 준 레이아웃 디자인 리뉴얼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메인 페이지에 여유와 리듬감을 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A202C1-D140-DA3B-E4F9-5E1C811F68E1}"/>
              </a:ext>
            </a:extLst>
          </p:cNvPr>
          <p:cNvSpPr/>
          <p:nvPr/>
        </p:nvSpPr>
        <p:spPr>
          <a:xfrm>
            <a:off x="2018915" y="5651446"/>
            <a:ext cx="2534035" cy="87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Before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분할 풀 배너 이미지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여백 등의 여유가 없어 다소 답답한 느낌을 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969B18-CC2C-C0D8-9EF9-B158EFA305B6}"/>
              </a:ext>
            </a:extLst>
          </p:cNvPr>
          <p:cNvSpPr/>
          <p:nvPr/>
        </p:nvSpPr>
        <p:spPr>
          <a:xfrm>
            <a:off x="563656" y="921906"/>
            <a:ext cx="157437" cy="157437"/>
          </a:xfrm>
          <a:prstGeom prst="ellipse">
            <a:avLst/>
          </a:prstGeom>
          <a:noFill/>
          <a:ln w="28575">
            <a:solidFill>
              <a:srgbClr val="7670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A25A2C9-94EE-C1B7-13C1-BA05A1153F0E}"/>
              </a:ext>
            </a:extLst>
          </p:cNvPr>
          <p:cNvSpPr/>
          <p:nvPr/>
        </p:nvSpPr>
        <p:spPr>
          <a:xfrm>
            <a:off x="563655" y="127323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6C470-FA89-A88C-61CA-896DE1866FC2}"/>
              </a:ext>
            </a:extLst>
          </p:cNvPr>
          <p:cNvSpPr txBox="1"/>
          <p:nvPr/>
        </p:nvSpPr>
        <p:spPr>
          <a:xfrm>
            <a:off x="845643" y="831347"/>
            <a:ext cx="1794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PC MAIN Before</a:t>
            </a:r>
            <a:endParaRPr lang="ko-KR" alt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F77D5D-64DC-9C99-CB11-58DBA03A02CD}"/>
              </a:ext>
            </a:extLst>
          </p:cNvPr>
          <p:cNvSpPr txBox="1"/>
          <p:nvPr/>
        </p:nvSpPr>
        <p:spPr>
          <a:xfrm>
            <a:off x="845643" y="1182674"/>
            <a:ext cx="68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  <a:endParaRPr lang="ko-KR" altLang="en-US" sz="1600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00BC82-CC58-559D-96E6-8F2E365737B8}"/>
              </a:ext>
            </a:extLst>
          </p:cNvPr>
          <p:cNvGrpSpPr/>
          <p:nvPr/>
        </p:nvGrpSpPr>
        <p:grpSpPr>
          <a:xfrm>
            <a:off x="2015151" y="5479538"/>
            <a:ext cx="369216" cy="369216"/>
            <a:chOff x="3919134" y="2738759"/>
            <a:chExt cx="776215" cy="776216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0571A466-9F4D-BB36-A2AD-0F9818CFBD5D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4B47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B993E68-1244-5E6B-D590-C0EE794EB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4B478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EFAD05-B84A-1038-5570-B3FEDBF2BC32}"/>
              </a:ext>
            </a:extLst>
          </p:cNvPr>
          <p:cNvSpPr txBox="1"/>
          <p:nvPr/>
        </p:nvSpPr>
        <p:spPr>
          <a:xfrm>
            <a:off x="2593401" y="856368"/>
            <a:ext cx="5756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ko-KR" altLang="en-US" sz="1200" dirty="0"/>
              <a:t>분할 배너 이미지로 메인 화면을 빈틈없이 채워 답답한 느낌을 주는 메인 페이지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A6C73-DE19-6CE4-B8EA-F8E860F0DDC4}"/>
              </a:ext>
            </a:extLst>
          </p:cNvPr>
          <p:cNvSpPr txBox="1"/>
          <p:nvPr/>
        </p:nvSpPr>
        <p:spPr>
          <a:xfrm>
            <a:off x="2593401" y="1206554"/>
            <a:ext cx="7548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사용자의 니즈에 맞춘 제품군과 </a:t>
            </a:r>
            <a:r>
              <a:rPr lang="en-US" altLang="ko-KR" sz="1200" dirty="0" err="1"/>
              <a:t>sns</a:t>
            </a:r>
            <a:r>
              <a:rPr lang="en-US" altLang="ko-KR" sz="1200" dirty="0"/>
              <a:t> </a:t>
            </a:r>
            <a:r>
              <a:rPr lang="ko-KR" altLang="en-US" sz="1200" dirty="0"/>
              <a:t>홍보 영상 등으로 레이아웃 디자인 리뉴얼</a:t>
            </a:r>
            <a:r>
              <a:rPr lang="en-US" altLang="ko-KR" sz="1200" dirty="0"/>
              <a:t>, </a:t>
            </a:r>
            <a:r>
              <a:rPr lang="ko-KR" altLang="en-US" sz="1200" dirty="0"/>
              <a:t>메인 페이지에 리듬감을 줌</a:t>
            </a:r>
            <a:r>
              <a:rPr lang="en-US" altLang="ko-KR" sz="1200" dirty="0"/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155D0F4-7468-CBB2-A740-EDE5F49046ED}"/>
              </a:ext>
            </a:extLst>
          </p:cNvPr>
          <p:cNvGrpSpPr/>
          <p:nvPr/>
        </p:nvGrpSpPr>
        <p:grpSpPr>
          <a:xfrm flipH="1">
            <a:off x="9724780" y="5487284"/>
            <a:ext cx="357145" cy="369216"/>
            <a:chOff x="3919134" y="2738759"/>
            <a:chExt cx="776215" cy="776216"/>
          </a:xfrm>
        </p:grpSpPr>
        <p:sp>
          <p:nvSpPr>
            <p:cNvPr id="41" name="원호 40">
              <a:extLst>
                <a:ext uri="{FF2B5EF4-FFF2-40B4-BE49-F238E27FC236}">
                  <a16:creationId xmlns:a16="http://schemas.microsoft.com/office/drawing/2014/main" id="{85847F66-3A79-6CD8-549B-21B46660ADA0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FFD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17105E4-2DF9-7C89-268E-96E629B1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FFDA6A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 descr="사람, 의류, 패션 액세서리, 인간의 얼굴이(가) 표시된 사진">
            <a:extLst>
              <a:ext uri="{FF2B5EF4-FFF2-40B4-BE49-F238E27FC236}">
                <a16:creationId xmlns:a16="http://schemas.microsoft.com/office/drawing/2014/main" id="{CEDD5574-9684-0990-59AB-6D8FD2852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6" y="1803678"/>
            <a:ext cx="5098479" cy="3592710"/>
          </a:xfrm>
          <a:prstGeom prst="rect">
            <a:avLst/>
          </a:prstGeom>
        </p:spPr>
      </p:pic>
      <p:pic>
        <p:nvPicPr>
          <p:cNvPr id="43" name="그림 42" descr="텍스트, 스크린샷, 신발류, 신발이(가) 표시된 사진">
            <a:extLst>
              <a:ext uri="{FF2B5EF4-FFF2-40B4-BE49-F238E27FC236}">
                <a16:creationId xmlns:a16="http://schemas.microsoft.com/office/drawing/2014/main" id="{7DD9EAD3-3CB0-A654-24A5-E3D1431AB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15" y="1799955"/>
            <a:ext cx="5087359" cy="3592710"/>
          </a:xfrm>
          <a:prstGeom prst="rect">
            <a:avLst/>
          </a:prstGeom>
        </p:spPr>
      </p:pic>
      <p:sp>
        <p:nvSpPr>
          <p:cNvPr id="46" name="모서리가 둥근 직사각형 189">
            <a:extLst>
              <a:ext uri="{FF2B5EF4-FFF2-40B4-BE49-F238E27FC236}">
                <a16:creationId xmlns:a16="http://schemas.microsoft.com/office/drawing/2014/main" id="{39DF2AAF-475F-EF7D-7B7B-86E578441E75}"/>
              </a:ext>
            </a:extLst>
          </p:cNvPr>
          <p:cNvSpPr/>
          <p:nvPr/>
        </p:nvSpPr>
        <p:spPr>
          <a:xfrm>
            <a:off x="721092" y="1928988"/>
            <a:ext cx="5109113" cy="3463677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189">
            <a:extLst>
              <a:ext uri="{FF2B5EF4-FFF2-40B4-BE49-F238E27FC236}">
                <a16:creationId xmlns:a16="http://schemas.microsoft.com/office/drawing/2014/main" id="{60B1D7C1-06AB-E7D9-AA83-7096922A6384}"/>
              </a:ext>
            </a:extLst>
          </p:cNvPr>
          <p:cNvSpPr/>
          <p:nvPr/>
        </p:nvSpPr>
        <p:spPr>
          <a:xfrm>
            <a:off x="6372915" y="2150140"/>
            <a:ext cx="5087359" cy="348091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89">
            <a:extLst>
              <a:ext uri="{FF2B5EF4-FFF2-40B4-BE49-F238E27FC236}">
                <a16:creationId xmlns:a16="http://schemas.microsoft.com/office/drawing/2014/main" id="{90BBD3AD-7F0B-C1FF-5528-FC405CFD6267}"/>
              </a:ext>
            </a:extLst>
          </p:cNvPr>
          <p:cNvSpPr/>
          <p:nvPr/>
        </p:nvSpPr>
        <p:spPr>
          <a:xfrm>
            <a:off x="6369791" y="2712517"/>
            <a:ext cx="5087359" cy="1700733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189">
            <a:extLst>
              <a:ext uri="{FF2B5EF4-FFF2-40B4-BE49-F238E27FC236}">
                <a16:creationId xmlns:a16="http://schemas.microsoft.com/office/drawing/2014/main" id="{89BBE4F7-2C24-95AC-9681-F2BECC6EFE6F}"/>
              </a:ext>
            </a:extLst>
          </p:cNvPr>
          <p:cNvSpPr/>
          <p:nvPr/>
        </p:nvSpPr>
        <p:spPr>
          <a:xfrm>
            <a:off x="6800851" y="4728912"/>
            <a:ext cx="4203700" cy="663753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7ED47F0-301A-C497-C698-42EBE6B10CCD}"/>
              </a:ext>
            </a:extLst>
          </p:cNvPr>
          <p:cNvSpPr/>
          <p:nvPr/>
        </p:nvSpPr>
        <p:spPr>
          <a:xfrm>
            <a:off x="1153334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9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18E6EDA-9C81-DC77-1AC9-FB6BFF12A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11" y="2544299"/>
            <a:ext cx="2319724" cy="4162850"/>
          </a:xfrm>
          <a:prstGeom prst="rect">
            <a:avLst/>
          </a:prstGeom>
        </p:spPr>
      </p:pic>
      <p:pic>
        <p:nvPicPr>
          <p:cNvPr id="19" name="그림 18" descr="신발류, 신발, 샌들, 지상이(가) 표시된 사진&#10;&#10;자동 생성된 설명">
            <a:extLst>
              <a:ext uri="{FF2B5EF4-FFF2-40B4-BE49-F238E27FC236}">
                <a16:creationId xmlns:a16="http://schemas.microsoft.com/office/drawing/2014/main" id="{44C77305-9D1E-A87E-BA18-334F90FB9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35" y="2215790"/>
            <a:ext cx="2544515" cy="4425443"/>
          </a:xfrm>
          <a:prstGeom prst="rect">
            <a:avLst/>
          </a:prstGeom>
        </p:spPr>
      </p:pic>
      <p:pic>
        <p:nvPicPr>
          <p:cNvPr id="35" name="그림 34" descr="텍스트, 스크린샷, 신발류, 신발이(가) 표시된 사진&#10;&#10;자동 생성된 설명">
            <a:extLst>
              <a:ext uri="{FF2B5EF4-FFF2-40B4-BE49-F238E27FC236}">
                <a16:creationId xmlns:a16="http://schemas.microsoft.com/office/drawing/2014/main" id="{B9DB9CEF-92BE-C986-B946-B61531D16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73" y="2195777"/>
            <a:ext cx="2547492" cy="4538005"/>
          </a:xfrm>
          <a:prstGeom prst="rect">
            <a:avLst/>
          </a:prstGeom>
        </p:spPr>
      </p:pic>
      <p:pic>
        <p:nvPicPr>
          <p:cNvPr id="33" name="그림 32" descr="신발류, 의류, 사람, 패션 액세서리이(가) 표시된 사진&#10;&#10;자동 생성된 설명">
            <a:extLst>
              <a:ext uri="{FF2B5EF4-FFF2-40B4-BE49-F238E27FC236}">
                <a16:creationId xmlns:a16="http://schemas.microsoft.com/office/drawing/2014/main" id="{B61BE9B8-1DD4-1B25-1FF4-02F4646372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7" y="2544299"/>
            <a:ext cx="2889852" cy="41628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B7041E-6487-522B-CD14-62A3DFCB1DFC}"/>
              </a:ext>
            </a:extLst>
          </p:cNvPr>
          <p:cNvSpPr/>
          <p:nvPr/>
        </p:nvSpPr>
        <p:spPr>
          <a:xfrm>
            <a:off x="3969540" y="1720170"/>
            <a:ext cx="1484271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Before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눈에 보이지 않는 사용자편의 메뉴들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996E04E-02CB-18D8-867F-B591A0BC4B04}"/>
              </a:ext>
            </a:extLst>
          </p:cNvPr>
          <p:cNvSpPr/>
          <p:nvPr/>
        </p:nvSpPr>
        <p:spPr>
          <a:xfrm>
            <a:off x="563656" y="921906"/>
            <a:ext cx="157437" cy="157437"/>
          </a:xfrm>
          <a:prstGeom prst="ellipse">
            <a:avLst/>
          </a:prstGeom>
          <a:noFill/>
          <a:ln w="28575">
            <a:solidFill>
              <a:srgbClr val="7670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0FFD9D9-6F46-762E-0E8C-F3C08AEDECF8}"/>
              </a:ext>
            </a:extLst>
          </p:cNvPr>
          <p:cNvSpPr/>
          <p:nvPr/>
        </p:nvSpPr>
        <p:spPr>
          <a:xfrm>
            <a:off x="563655" y="127323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0664F-1926-55B3-9CFB-DCD25925EDC6}"/>
              </a:ext>
            </a:extLst>
          </p:cNvPr>
          <p:cNvSpPr txBox="1"/>
          <p:nvPr/>
        </p:nvSpPr>
        <p:spPr>
          <a:xfrm>
            <a:off x="845643" y="831347"/>
            <a:ext cx="3009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Tablet | Mobile MAIN Before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685C6-CDE9-A351-43A7-E3C40BF37214}"/>
              </a:ext>
            </a:extLst>
          </p:cNvPr>
          <p:cNvSpPr txBox="1"/>
          <p:nvPr/>
        </p:nvSpPr>
        <p:spPr>
          <a:xfrm>
            <a:off x="845643" y="1182674"/>
            <a:ext cx="68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  <a:endParaRPr lang="ko-KR" altLang="en-US" sz="1600" dirty="0"/>
          </a:p>
        </p:txBody>
      </p:sp>
      <p:sp>
        <p:nvSpPr>
          <p:cNvPr id="15" name="모서리가 둥근 직사각형 189">
            <a:extLst>
              <a:ext uri="{FF2B5EF4-FFF2-40B4-BE49-F238E27FC236}">
                <a16:creationId xmlns:a16="http://schemas.microsoft.com/office/drawing/2014/main" id="{B84AE3D6-B152-725C-0C7B-D217D4C82A0A}"/>
              </a:ext>
            </a:extLst>
          </p:cNvPr>
          <p:cNvSpPr/>
          <p:nvPr/>
        </p:nvSpPr>
        <p:spPr>
          <a:xfrm>
            <a:off x="3282950" y="2506199"/>
            <a:ext cx="311150" cy="275649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189">
            <a:extLst>
              <a:ext uri="{FF2B5EF4-FFF2-40B4-BE49-F238E27FC236}">
                <a16:creationId xmlns:a16="http://schemas.microsoft.com/office/drawing/2014/main" id="{42C1A9E2-4419-B4F2-9047-C6C73EDD79DB}"/>
              </a:ext>
            </a:extLst>
          </p:cNvPr>
          <p:cNvSpPr/>
          <p:nvPr/>
        </p:nvSpPr>
        <p:spPr>
          <a:xfrm>
            <a:off x="8998720" y="2461669"/>
            <a:ext cx="266700" cy="243431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FB2C06-8CF3-B05B-A1D2-465681F761C9}"/>
              </a:ext>
            </a:extLst>
          </p:cNvPr>
          <p:cNvSpPr txBox="1"/>
          <p:nvPr/>
        </p:nvSpPr>
        <p:spPr>
          <a:xfrm>
            <a:off x="3869750" y="1206554"/>
            <a:ext cx="6405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헤더에 아이콘 배치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편의 메뉴들을 상단으로 배치하여 사용자 편의성을 높임</a:t>
            </a:r>
            <a:endParaRPr lang="en-US" altLang="ko-KR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A7C6C4-1E26-8164-8529-4A419DE8F2C0}"/>
              </a:ext>
            </a:extLst>
          </p:cNvPr>
          <p:cNvSpPr txBox="1"/>
          <p:nvPr/>
        </p:nvSpPr>
        <p:spPr>
          <a:xfrm>
            <a:off x="5212743" y="246820"/>
            <a:ext cx="145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kern="0" dirty="0">
                <a:solidFill>
                  <a:prstClr val="white"/>
                </a:solidFill>
              </a:rPr>
              <a:t>1. </a:t>
            </a:r>
            <a:r>
              <a:rPr lang="ko-KR" altLang="en-US" b="1" i="1" kern="0" dirty="0">
                <a:solidFill>
                  <a:prstClr val="white"/>
                </a:solidFill>
              </a:rPr>
              <a:t>기획의도</a:t>
            </a:r>
            <a:endParaRPr lang="ko-KR" altLang="en-US" dirty="0"/>
          </a:p>
        </p:txBody>
      </p:sp>
      <p:sp>
        <p:nvSpPr>
          <p:cNvPr id="36" name="모서리가 둥근 직사각형 189">
            <a:extLst>
              <a:ext uri="{FF2B5EF4-FFF2-40B4-BE49-F238E27FC236}">
                <a16:creationId xmlns:a16="http://schemas.microsoft.com/office/drawing/2014/main" id="{5CE15621-4963-A7A1-191D-968785717044}"/>
              </a:ext>
            </a:extLst>
          </p:cNvPr>
          <p:cNvSpPr/>
          <p:nvPr/>
        </p:nvSpPr>
        <p:spPr>
          <a:xfrm>
            <a:off x="3073400" y="2173922"/>
            <a:ext cx="639570" cy="804228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189">
            <a:extLst>
              <a:ext uri="{FF2B5EF4-FFF2-40B4-BE49-F238E27FC236}">
                <a16:creationId xmlns:a16="http://schemas.microsoft.com/office/drawing/2014/main" id="{6A3E93F1-0D57-DD39-EBE3-60E0C6F53E70}"/>
              </a:ext>
            </a:extLst>
          </p:cNvPr>
          <p:cNvSpPr/>
          <p:nvPr/>
        </p:nvSpPr>
        <p:spPr>
          <a:xfrm>
            <a:off x="10910069" y="2455318"/>
            <a:ext cx="598043" cy="262481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1" name="그림 4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B224C2-7874-0621-AEF2-9916D1ED8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52" y="2202480"/>
            <a:ext cx="2539997" cy="4538005"/>
          </a:xfrm>
          <a:prstGeom prst="rect">
            <a:avLst/>
          </a:prstGeom>
        </p:spPr>
      </p:pic>
      <p:sp>
        <p:nvSpPr>
          <p:cNvPr id="24" name="모서리가 둥근 직사각형 189">
            <a:extLst>
              <a:ext uri="{FF2B5EF4-FFF2-40B4-BE49-F238E27FC236}">
                <a16:creationId xmlns:a16="http://schemas.microsoft.com/office/drawing/2014/main" id="{30CE2883-79CE-BD68-6A20-EA91378B3E62}"/>
              </a:ext>
            </a:extLst>
          </p:cNvPr>
          <p:cNvSpPr/>
          <p:nvPr/>
        </p:nvSpPr>
        <p:spPr>
          <a:xfrm>
            <a:off x="8858250" y="2403977"/>
            <a:ext cx="2748466" cy="402808"/>
          </a:xfrm>
          <a:prstGeom prst="roundRect">
            <a:avLst/>
          </a:prstGeom>
          <a:noFill/>
          <a:ln w="19050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189">
            <a:extLst>
              <a:ext uri="{FF2B5EF4-FFF2-40B4-BE49-F238E27FC236}">
                <a16:creationId xmlns:a16="http://schemas.microsoft.com/office/drawing/2014/main" id="{74B8EEEC-C7CA-E16E-BD18-D69CD789FB60}"/>
              </a:ext>
            </a:extLst>
          </p:cNvPr>
          <p:cNvSpPr/>
          <p:nvPr/>
        </p:nvSpPr>
        <p:spPr>
          <a:xfrm>
            <a:off x="3438525" y="4362451"/>
            <a:ext cx="712720" cy="1778000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189">
            <a:extLst>
              <a:ext uri="{FF2B5EF4-FFF2-40B4-BE49-F238E27FC236}">
                <a16:creationId xmlns:a16="http://schemas.microsoft.com/office/drawing/2014/main" id="{390718EC-10FD-F1B6-7791-4211150FB0B8}"/>
              </a:ext>
            </a:extLst>
          </p:cNvPr>
          <p:cNvSpPr/>
          <p:nvPr/>
        </p:nvSpPr>
        <p:spPr>
          <a:xfrm>
            <a:off x="6464300" y="3073399"/>
            <a:ext cx="1970282" cy="234951"/>
          </a:xfrm>
          <a:prstGeom prst="roundRect">
            <a:avLst/>
          </a:prstGeom>
          <a:noFill/>
          <a:ln w="19050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5CC695D-2CA3-C857-5559-6F03AFB5901F}"/>
              </a:ext>
            </a:extLst>
          </p:cNvPr>
          <p:cNvGrpSpPr/>
          <p:nvPr/>
        </p:nvGrpSpPr>
        <p:grpSpPr>
          <a:xfrm>
            <a:off x="3812073" y="2164681"/>
            <a:ext cx="235489" cy="235489"/>
            <a:chOff x="3919134" y="2738759"/>
            <a:chExt cx="776215" cy="776216"/>
          </a:xfrm>
        </p:grpSpPr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340264D1-22D5-570D-D30F-4EE6268CF3E4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4B47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5ACA05D-1E27-05F3-A06F-E5FF6CCF26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4B478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875875-45D0-5219-8BBC-B6733F9A3EFF}"/>
              </a:ext>
            </a:extLst>
          </p:cNvPr>
          <p:cNvGrpSpPr/>
          <p:nvPr/>
        </p:nvGrpSpPr>
        <p:grpSpPr>
          <a:xfrm rot="10800000">
            <a:off x="8566149" y="2075134"/>
            <a:ext cx="253445" cy="253445"/>
            <a:chOff x="3919134" y="2738759"/>
            <a:chExt cx="776215" cy="776216"/>
          </a:xfrm>
        </p:grpSpPr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807C2F80-8515-CF45-941A-3100CF80222F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FFD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7D34394-F38C-B8F7-DCF2-F417EB3B1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FFDA6A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682610-2FE3-FD28-6C40-7E5FE0F792FD}"/>
              </a:ext>
            </a:extLst>
          </p:cNvPr>
          <p:cNvSpPr/>
          <p:nvPr/>
        </p:nvSpPr>
        <p:spPr>
          <a:xfrm>
            <a:off x="7200881" y="1670700"/>
            <a:ext cx="158724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직관적으로 배치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EF8F81F-25E0-ED3B-7C29-B5146A2BFA4E}"/>
              </a:ext>
            </a:extLst>
          </p:cNvPr>
          <p:cNvSpPr/>
          <p:nvPr/>
        </p:nvSpPr>
        <p:spPr>
          <a:xfrm>
            <a:off x="1153334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CA4CA7-7F77-4C16-A63A-03D6D9CDE5E8}"/>
              </a:ext>
            </a:extLst>
          </p:cNvPr>
          <p:cNvSpPr txBox="1"/>
          <p:nvPr/>
        </p:nvSpPr>
        <p:spPr>
          <a:xfrm>
            <a:off x="3862873" y="856368"/>
            <a:ext cx="6119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배너 이미지에 가려져 직관적으로 보이지 않는 햄버거 메뉴와 사용자 편의 메뉴들</a:t>
            </a:r>
          </a:p>
        </p:txBody>
      </p:sp>
    </p:spTree>
    <p:extLst>
      <p:ext uri="{BB962C8B-B14F-4D97-AF65-F5344CB8AC3E}">
        <p14:creationId xmlns:p14="http://schemas.microsoft.com/office/powerpoint/2010/main" val="171704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신발류, 청량 음료이(가) 표시된 사진&#10;&#10;자동 생성된 설명">
            <a:extLst>
              <a:ext uri="{FF2B5EF4-FFF2-40B4-BE49-F238E27FC236}">
                <a16:creationId xmlns:a16="http://schemas.microsoft.com/office/drawing/2014/main" id="{4DB23A6B-A89A-5F97-C982-7556AEE69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30" y="1934547"/>
            <a:ext cx="5191520" cy="3277029"/>
          </a:xfrm>
          <a:prstGeom prst="rect">
            <a:avLst/>
          </a:prstGeom>
        </p:spPr>
      </p:pic>
      <p:pic>
        <p:nvPicPr>
          <p:cNvPr id="7" name="그림 6" descr="텍스트, 스크린샷, 신발류이(가) 표시된 사진&#10;&#10;자동 생성된 설명">
            <a:extLst>
              <a:ext uri="{FF2B5EF4-FFF2-40B4-BE49-F238E27FC236}">
                <a16:creationId xmlns:a16="http://schemas.microsoft.com/office/drawing/2014/main" id="{EBB4A23B-F6DE-79DB-1E13-6413585C0A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" y="1934547"/>
            <a:ext cx="5640359" cy="32280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A7C6C4-1E26-8164-8529-4A419DE8F2C0}"/>
              </a:ext>
            </a:extLst>
          </p:cNvPr>
          <p:cNvSpPr txBox="1"/>
          <p:nvPr/>
        </p:nvSpPr>
        <p:spPr>
          <a:xfrm>
            <a:off x="5212743" y="246820"/>
            <a:ext cx="145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kern="0" dirty="0">
                <a:solidFill>
                  <a:prstClr val="white"/>
                </a:solidFill>
              </a:rPr>
              <a:t>1. </a:t>
            </a:r>
            <a:r>
              <a:rPr lang="ko-KR" altLang="en-US" b="1" i="1" kern="0" dirty="0">
                <a:solidFill>
                  <a:prstClr val="white"/>
                </a:solidFill>
              </a:rPr>
              <a:t>기획의도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BE4554-F92E-2E79-9D70-0CF1E502AA9C}"/>
              </a:ext>
            </a:extLst>
          </p:cNvPr>
          <p:cNvSpPr/>
          <p:nvPr/>
        </p:nvSpPr>
        <p:spPr>
          <a:xfrm>
            <a:off x="9203841" y="5162550"/>
            <a:ext cx="2667564" cy="87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이미지 슬라이드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필터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관심등록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바로구매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등 편의메뉴 배치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A202C1-D140-DA3B-E4F9-5E1C811F68E1}"/>
              </a:ext>
            </a:extLst>
          </p:cNvPr>
          <p:cNvSpPr/>
          <p:nvPr/>
        </p:nvSpPr>
        <p:spPr>
          <a:xfrm>
            <a:off x="1231133" y="5429196"/>
            <a:ext cx="3137667" cy="87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Before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헤더메뉴 중복배치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불필요한 메뉴 중복배치로 사용자의 웹 사용 피로감 증가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969B18-CC2C-C0D8-9EF9-B158EFA305B6}"/>
              </a:ext>
            </a:extLst>
          </p:cNvPr>
          <p:cNvSpPr/>
          <p:nvPr/>
        </p:nvSpPr>
        <p:spPr>
          <a:xfrm>
            <a:off x="563656" y="921906"/>
            <a:ext cx="157437" cy="157437"/>
          </a:xfrm>
          <a:prstGeom prst="ellipse">
            <a:avLst/>
          </a:prstGeom>
          <a:noFill/>
          <a:ln w="28575">
            <a:solidFill>
              <a:srgbClr val="7670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A25A2C9-94EE-C1B7-13C1-BA05A1153F0E}"/>
              </a:ext>
            </a:extLst>
          </p:cNvPr>
          <p:cNvSpPr/>
          <p:nvPr/>
        </p:nvSpPr>
        <p:spPr>
          <a:xfrm>
            <a:off x="563655" y="127323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6C470-FA89-A88C-61CA-896DE1866FC2}"/>
              </a:ext>
            </a:extLst>
          </p:cNvPr>
          <p:cNvSpPr txBox="1"/>
          <p:nvPr/>
        </p:nvSpPr>
        <p:spPr>
          <a:xfrm>
            <a:off x="845643" y="831347"/>
            <a:ext cx="162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PC SUB Before</a:t>
            </a:r>
            <a:endParaRPr lang="ko-KR" alt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F77D5D-64DC-9C99-CB11-58DBA03A02CD}"/>
              </a:ext>
            </a:extLst>
          </p:cNvPr>
          <p:cNvSpPr txBox="1"/>
          <p:nvPr/>
        </p:nvSpPr>
        <p:spPr>
          <a:xfrm>
            <a:off x="845643" y="1182674"/>
            <a:ext cx="68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  <a:endParaRPr lang="ko-KR" altLang="en-US" sz="1600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00BC82-CC58-559D-96E6-8F2E365737B8}"/>
              </a:ext>
            </a:extLst>
          </p:cNvPr>
          <p:cNvGrpSpPr/>
          <p:nvPr/>
        </p:nvGrpSpPr>
        <p:grpSpPr>
          <a:xfrm>
            <a:off x="1390192" y="5297211"/>
            <a:ext cx="369216" cy="369216"/>
            <a:chOff x="3919134" y="2738759"/>
            <a:chExt cx="776215" cy="776216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0571A466-9F4D-BB36-A2AD-0F9818CFBD5D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4B47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B993E68-1244-5E6B-D590-C0EE794EB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4B478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EFAD05-B84A-1038-5570-B3FEDBF2BC32}"/>
              </a:ext>
            </a:extLst>
          </p:cNvPr>
          <p:cNvSpPr txBox="1"/>
          <p:nvPr/>
        </p:nvSpPr>
        <p:spPr>
          <a:xfrm>
            <a:off x="2593401" y="856368"/>
            <a:ext cx="5756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헤더 메뉴 중복 배치</a:t>
            </a:r>
            <a:r>
              <a:rPr lang="en-US" altLang="ko-KR" sz="1200" dirty="0"/>
              <a:t>, </a:t>
            </a:r>
            <a:r>
              <a:rPr lang="ko-KR" altLang="en-US" sz="1200" dirty="0"/>
              <a:t>불필요하게 모두 펼쳐져 보여지는 메뉴들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A6C73-DE19-6CE4-B8EA-F8E860F0DDC4}"/>
              </a:ext>
            </a:extLst>
          </p:cNvPr>
          <p:cNvSpPr txBox="1"/>
          <p:nvPr/>
        </p:nvSpPr>
        <p:spPr>
          <a:xfrm>
            <a:off x="2612451" y="1206554"/>
            <a:ext cx="8444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메인 서브 페이지에서 상품 상세 이미지 제공 및 필터</a:t>
            </a:r>
            <a:r>
              <a:rPr lang="en-US" altLang="ko-KR" sz="1200" dirty="0"/>
              <a:t>, </a:t>
            </a:r>
            <a:r>
              <a:rPr lang="ko-KR" altLang="en-US" sz="1200" dirty="0"/>
              <a:t>관심등록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바로구매</a:t>
            </a:r>
            <a:r>
              <a:rPr lang="ko-KR" altLang="en-US" sz="1200" dirty="0"/>
              <a:t> 등 편의메뉴 배치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사용자의 웹 피로감을 줄임</a:t>
            </a:r>
            <a:endParaRPr lang="en-US" altLang="ko-KR" sz="1200" dirty="0"/>
          </a:p>
        </p:txBody>
      </p:sp>
      <p:sp>
        <p:nvSpPr>
          <p:cNvPr id="46" name="모서리가 둥근 직사각형 189">
            <a:extLst>
              <a:ext uri="{FF2B5EF4-FFF2-40B4-BE49-F238E27FC236}">
                <a16:creationId xmlns:a16="http://schemas.microsoft.com/office/drawing/2014/main" id="{39DF2AAF-475F-EF7D-7B7B-86E578441E75}"/>
              </a:ext>
            </a:extLst>
          </p:cNvPr>
          <p:cNvSpPr/>
          <p:nvPr/>
        </p:nvSpPr>
        <p:spPr>
          <a:xfrm>
            <a:off x="615950" y="2368424"/>
            <a:ext cx="647701" cy="2881560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89">
            <a:extLst>
              <a:ext uri="{FF2B5EF4-FFF2-40B4-BE49-F238E27FC236}">
                <a16:creationId xmlns:a16="http://schemas.microsoft.com/office/drawing/2014/main" id="{90BBD3AD-7F0B-C1FF-5528-FC405CFD6267}"/>
              </a:ext>
            </a:extLst>
          </p:cNvPr>
          <p:cNvSpPr/>
          <p:nvPr/>
        </p:nvSpPr>
        <p:spPr>
          <a:xfrm>
            <a:off x="6321030" y="1957191"/>
            <a:ext cx="5324870" cy="901701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189">
            <a:extLst>
              <a:ext uri="{FF2B5EF4-FFF2-40B4-BE49-F238E27FC236}">
                <a16:creationId xmlns:a16="http://schemas.microsoft.com/office/drawing/2014/main" id="{89BBE4F7-2C24-95AC-9681-F2BECC6EFE6F}"/>
              </a:ext>
            </a:extLst>
          </p:cNvPr>
          <p:cNvSpPr/>
          <p:nvPr/>
        </p:nvSpPr>
        <p:spPr>
          <a:xfrm>
            <a:off x="6676740" y="4564184"/>
            <a:ext cx="721010" cy="223716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7ED47F0-301A-C497-C698-42EBE6B10CCD}"/>
              </a:ext>
            </a:extLst>
          </p:cNvPr>
          <p:cNvSpPr/>
          <p:nvPr/>
        </p:nvSpPr>
        <p:spPr>
          <a:xfrm>
            <a:off x="1153334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189">
            <a:extLst>
              <a:ext uri="{FF2B5EF4-FFF2-40B4-BE49-F238E27FC236}">
                <a16:creationId xmlns:a16="http://schemas.microsoft.com/office/drawing/2014/main" id="{957E5C07-FBD2-5DE3-AF67-DA07C79D9995}"/>
              </a:ext>
            </a:extLst>
          </p:cNvPr>
          <p:cNvSpPr/>
          <p:nvPr/>
        </p:nvSpPr>
        <p:spPr>
          <a:xfrm>
            <a:off x="1574800" y="1988220"/>
            <a:ext cx="4591050" cy="297654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89">
            <a:extLst>
              <a:ext uri="{FF2B5EF4-FFF2-40B4-BE49-F238E27FC236}">
                <a16:creationId xmlns:a16="http://schemas.microsoft.com/office/drawing/2014/main" id="{C51FBA65-7525-CBAE-DC20-A7C38522CD4F}"/>
              </a:ext>
            </a:extLst>
          </p:cNvPr>
          <p:cNvSpPr/>
          <p:nvPr/>
        </p:nvSpPr>
        <p:spPr>
          <a:xfrm>
            <a:off x="6423026" y="2965128"/>
            <a:ext cx="1241423" cy="463871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520567D-5008-061F-89EC-47497409DF92}"/>
              </a:ext>
            </a:extLst>
          </p:cNvPr>
          <p:cNvCxnSpPr>
            <a:cxnSpLocks/>
            <a:stCxn id="15" idx="1"/>
            <a:endCxn id="16" idx="1"/>
          </p:cNvCxnSpPr>
          <p:nvPr/>
        </p:nvCxnSpPr>
        <p:spPr>
          <a:xfrm rot="10800000" flipV="1">
            <a:off x="6355762" y="3197063"/>
            <a:ext cx="67265" cy="2185619"/>
          </a:xfrm>
          <a:prstGeom prst="bentConnector3">
            <a:avLst>
              <a:gd name="adj1" fmla="val 439850"/>
            </a:avLst>
          </a:prstGeom>
          <a:ln w="19050">
            <a:solidFill>
              <a:srgbClr val="FFDA6A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그림 13" descr="스크린샷, 텍스트, 폰트, 라인이(가) 표시된 사진&#10;&#10;자동 생성된 설명">
            <a:extLst>
              <a:ext uri="{FF2B5EF4-FFF2-40B4-BE49-F238E27FC236}">
                <a16:creationId xmlns:a16="http://schemas.microsoft.com/office/drawing/2014/main" id="{DDFC3B8F-044D-E0AA-096D-56D0062F7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6" y="4944980"/>
            <a:ext cx="2463927" cy="787440"/>
          </a:xfrm>
          <a:prstGeom prst="rect">
            <a:avLst/>
          </a:prstGeom>
        </p:spPr>
      </p:pic>
      <p:sp>
        <p:nvSpPr>
          <p:cNvPr id="16" name="모서리가 둥근 직사각형 189">
            <a:extLst>
              <a:ext uri="{FF2B5EF4-FFF2-40B4-BE49-F238E27FC236}">
                <a16:creationId xmlns:a16="http://schemas.microsoft.com/office/drawing/2014/main" id="{28B6EE49-5099-9632-1CB1-AF82D799884E}"/>
              </a:ext>
            </a:extLst>
          </p:cNvPr>
          <p:cNvSpPr/>
          <p:nvPr/>
        </p:nvSpPr>
        <p:spPr>
          <a:xfrm>
            <a:off x="6355761" y="4988963"/>
            <a:ext cx="2667564" cy="787440"/>
          </a:xfrm>
          <a:prstGeom prst="roundRect">
            <a:avLst/>
          </a:prstGeom>
          <a:noFill/>
          <a:ln w="19050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2" name="그림 5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CFE4E7-94AB-63BD-F758-BE14BE86E9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344" y="2042497"/>
            <a:ext cx="1396475" cy="3120053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A8A7244-2067-D1A4-E06C-D4823AA77FD1}"/>
              </a:ext>
            </a:extLst>
          </p:cNvPr>
          <p:cNvGrpSpPr/>
          <p:nvPr/>
        </p:nvGrpSpPr>
        <p:grpSpPr>
          <a:xfrm flipH="1">
            <a:off x="11054717" y="5028060"/>
            <a:ext cx="357145" cy="369216"/>
            <a:chOff x="3919134" y="2738759"/>
            <a:chExt cx="776215" cy="776216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DD5A4CBD-9A59-A28E-3CF5-FCB2FB587CD9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FFD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AE0C1A2-935A-9212-4ACE-B726E21D8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FFDA6A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모서리가 둥근 직사각형 189">
            <a:extLst>
              <a:ext uri="{FF2B5EF4-FFF2-40B4-BE49-F238E27FC236}">
                <a16:creationId xmlns:a16="http://schemas.microsoft.com/office/drawing/2014/main" id="{DFAB59B0-E378-C383-4AE0-6100E7C2633A}"/>
              </a:ext>
            </a:extLst>
          </p:cNvPr>
          <p:cNvSpPr/>
          <p:nvPr/>
        </p:nvSpPr>
        <p:spPr>
          <a:xfrm>
            <a:off x="10077449" y="2286424"/>
            <a:ext cx="1685467" cy="2827100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189">
            <a:extLst>
              <a:ext uri="{FF2B5EF4-FFF2-40B4-BE49-F238E27FC236}">
                <a16:creationId xmlns:a16="http://schemas.microsoft.com/office/drawing/2014/main" id="{EA523A32-4C05-F94C-48BC-2AA9C46205A6}"/>
              </a:ext>
            </a:extLst>
          </p:cNvPr>
          <p:cNvSpPr/>
          <p:nvPr/>
        </p:nvSpPr>
        <p:spPr>
          <a:xfrm>
            <a:off x="8526448" y="5288084"/>
            <a:ext cx="404954" cy="419363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D6F5550-133C-D3F4-AFF2-FE73E2FF056E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 flipV="1">
            <a:off x="8931402" y="3699974"/>
            <a:ext cx="1146047" cy="1797792"/>
          </a:xfrm>
          <a:prstGeom prst="bentConnector3">
            <a:avLst/>
          </a:prstGeom>
          <a:ln w="19050">
            <a:solidFill>
              <a:srgbClr val="FFD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63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0612968B-6095-CE9C-230E-FF5CCAFC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73" y="4930731"/>
            <a:ext cx="2466642" cy="144143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E5BF172-DE57-2DDE-F360-79247246C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39" y="4286484"/>
            <a:ext cx="2476199" cy="2339612"/>
          </a:xfrm>
          <a:prstGeom prst="rect">
            <a:avLst/>
          </a:prstGeom>
        </p:spPr>
      </p:pic>
      <p:pic>
        <p:nvPicPr>
          <p:cNvPr id="5" name="그림 4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C55103F3-C0B8-0BA9-3CBC-088034682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25" y="1934547"/>
            <a:ext cx="2221778" cy="3448136"/>
          </a:xfrm>
          <a:prstGeom prst="rect">
            <a:avLst/>
          </a:prstGeom>
        </p:spPr>
      </p:pic>
      <p:pic>
        <p:nvPicPr>
          <p:cNvPr id="3" name="그림 2" descr="텍스트, 신발류, 신발, 스크린샷이(가) 표시된 사진&#10;&#10;자동 생성된 설명">
            <a:extLst>
              <a:ext uri="{FF2B5EF4-FFF2-40B4-BE49-F238E27FC236}">
                <a16:creationId xmlns:a16="http://schemas.microsoft.com/office/drawing/2014/main" id="{D32A3572-C7F4-A2AB-EC01-37066DFBF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95" y="1934546"/>
            <a:ext cx="2221778" cy="394848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A7C6C4-1E26-8164-8529-4A419DE8F2C0}"/>
              </a:ext>
            </a:extLst>
          </p:cNvPr>
          <p:cNvSpPr txBox="1"/>
          <p:nvPr/>
        </p:nvSpPr>
        <p:spPr>
          <a:xfrm>
            <a:off x="5212743" y="246820"/>
            <a:ext cx="145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kern="0" dirty="0">
                <a:solidFill>
                  <a:prstClr val="white"/>
                </a:solidFill>
              </a:rPr>
              <a:t>1. </a:t>
            </a:r>
            <a:r>
              <a:rPr lang="ko-KR" altLang="en-US" b="1" i="1" kern="0" dirty="0">
                <a:solidFill>
                  <a:prstClr val="white"/>
                </a:solidFill>
              </a:rPr>
              <a:t>기획의도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BE4554-F92E-2E79-9D70-0CF1E502AA9C}"/>
              </a:ext>
            </a:extLst>
          </p:cNvPr>
          <p:cNvSpPr/>
          <p:nvPr/>
        </p:nvSpPr>
        <p:spPr>
          <a:xfrm>
            <a:off x="8898205" y="3073400"/>
            <a:ext cx="2667564" cy="87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커스터머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슬라이드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메뉴바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필터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관심등록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바로구매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등 편의메뉴 배치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A202C1-D140-DA3B-E4F9-5E1C811F68E1}"/>
              </a:ext>
            </a:extLst>
          </p:cNvPr>
          <p:cNvSpPr/>
          <p:nvPr/>
        </p:nvSpPr>
        <p:spPr>
          <a:xfrm>
            <a:off x="3265669" y="4023485"/>
            <a:ext cx="3137667" cy="87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Before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목적을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알수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없는 무의미한 메뉴 나열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푸터와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별개의 메뉴를 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푸터에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배치하여 사용자의 혼란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969B18-CC2C-C0D8-9EF9-B158EFA305B6}"/>
              </a:ext>
            </a:extLst>
          </p:cNvPr>
          <p:cNvSpPr/>
          <p:nvPr/>
        </p:nvSpPr>
        <p:spPr>
          <a:xfrm>
            <a:off x="563656" y="921906"/>
            <a:ext cx="157437" cy="157437"/>
          </a:xfrm>
          <a:prstGeom prst="ellipse">
            <a:avLst/>
          </a:prstGeom>
          <a:noFill/>
          <a:ln w="28575">
            <a:solidFill>
              <a:srgbClr val="7670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A25A2C9-94EE-C1B7-13C1-BA05A1153F0E}"/>
              </a:ext>
            </a:extLst>
          </p:cNvPr>
          <p:cNvSpPr/>
          <p:nvPr/>
        </p:nvSpPr>
        <p:spPr>
          <a:xfrm>
            <a:off x="563655" y="127323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6C470-FA89-A88C-61CA-896DE1866FC2}"/>
              </a:ext>
            </a:extLst>
          </p:cNvPr>
          <p:cNvSpPr txBox="1"/>
          <p:nvPr/>
        </p:nvSpPr>
        <p:spPr>
          <a:xfrm>
            <a:off x="845643" y="831347"/>
            <a:ext cx="2838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Tablet | Mobile SUB Before</a:t>
            </a:r>
            <a:endParaRPr lang="ko-KR" alt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F77D5D-64DC-9C99-CB11-58DBA03A02CD}"/>
              </a:ext>
            </a:extLst>
          </p:cNvPr>
          <p:cNvSpPr txBox="1"/>
          <p:nvPr/>
        </p:nvSpPr>
        <p:spPr>
          <a:xfrm>
            <a:off x="845643" y="1182674"/>
            <a:ext cx="68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  <a:endParaRPr lang="ko-KR" altLang="en-US" sz="1600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00BC82-CC58-559D-96E6-8F2E365737B8}"/>
              </a:ext>
            </a:extLst>
          </p:cNvPr>
          <p:cNvGrpSpPr/>
          <p:nvPr/>
        </p:nvGrpSpPr>
        <p:grpSpPr>
          <a:xfrm>
            <a:off x="3278843" y="3877515"/>
            <a:ext cx="369216" cy="369216"/>
            <a:chOff x="3919134" y="2738759"/>
            <a:chExt cx="776215" cy="776216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0571A466-9F4D-BB36-A2AD-0F9818CFBD5D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4B47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B993E68-1244-5E6B-D590-C0EE794EB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4B478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EFAD05-B84A-1038-5570-B3FEDBF2BC32}"/>
              </a:ext>
            </a:extLst>
          </p:cNvPr>
          <p:cNvSpPr txBox="1"/>
          <p:nvPr/>
        </p:nvSpPr>
        <p:spPr>
          <a:xfrm>
            <a:off x="3730051" y="856368"/>
            <a:ext cx="667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푸터와</a:t>
            </a:r>
            <a:r>
              <a:rPr lang="ko-KR" altLang="en-US" sz="1200" dirty="0"/>
              <a:t> 별개의 사용자 편의메뉴를 </a:t>
            </a:r>
            <a:r>
              <a:rPr lang="ko-KR" altLang="en-US" sz="1200" dirty="0" err="1"/>
              <a:t>푸터에</a:t>
            </a:r>
            <a:r>
              <a:rPr lang="ko-KR" altLang="en-US" sz="1200" dirty="0"/>
              <a:t> 무의미하게 나열하여 혼란발생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A6C73-DE19-6CE4-B8EA-F8E860F0DDC4}"/>
              </a:ext>
            </a:extLst>
          </p:cNvPr>
          <p:cNvSpPr txBox="1"/>
          <p:nvPr/>
        </p:nvSpPr>
        <p:spPr>
          <a:xfrm>
            <a:off x="3747273" y="1206554"/>
            <a:ext cx="5291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커스터머</a:t>
            </a:r>
            <a:r>
              <a:rPr lang="ko-KR" altLang="en-US" sz="1200" dirty="0"/>
              <a:t> 슬라이드 메뉴바를 하단에 따로 배치하여 사용자 편의성을 높임 </a:t>
            </a:r>
            <a:endParaRPr lang="en-US" altLang="ko-KR" sz="1200" dirty="0"/>
          </a:p>
        </p:txBody>
      </p:sp>
      <p:sp>
        <p:nvSpPr>
          <p:cNvPr id="46" name="모서리가 둥근 직사각형 189">
            <a:extLst>
              <a:ext uri="{FF2B5EF4-FFF2-40B4-BE49-F238E27FC236}">
                <a16:creationId xmlns:a16="http://schemas.microsoft.com/office/drawing/2014/main" id="{39DF2AAF-475F-EF7D-7B7B-86E578441E75}"/>
              </a:ext>
            </a:extLst>
          </p:cNvPr>
          <p:cNvSpPr/>
          <p:nvPr/>
        </p:nvSpPr>
        <p:spPr>
          <a:xfrm>
            <a:off x="721749" y="2217834"/>
            <a:ext cx="2243712" cy="3319363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89">
            <a:extLst>
              <a:ext uri="{FF2B5EF4-FFF2-40B4-BE49-F238E27FC236}">
                <a16:creationId xmlns:a16="http://schemas.microsoft.com/office/drawing/2014/main" id="{90BBD3AD-7F0B-C1FF-5528-FC405CFD6267}"/>
              </a:ext>
            </a:extLst>
          </p:cNvPr>
          <p:cNvSpPr/>
          <p:nvPr/>
        </p:nvSpPr>
        <p:spPr>
          <a:xfrm>
            <a:off x="6344988" y="2389921"/>
            <a:ext cx="2476199" cy="683479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7ED47F0-301A-C497-C698-42EBE6B10CCD}"/>
              </a:ext>
            </a:extLst>
          </p:cNvPr>
          <p:cNvSpPr/>
          <p:nvPr/>
        </p:nvSpPr>
        <p:spPr>
          <a:xfrm>
            <a:off x="1153334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189">
            <a:extLst>
              <a:ext uri="{FF2B5EF4-FFF2-40B4-BE49-F238E27FC236}">
                <a16:creationId xmlns:a16="http://schemas.microsoft.com/office/drawing/2014/main" id="{957E5C07-FBD2-5DE3-AF67-DA07C79D9995}"/>
              </a:ext>
            </a:extLst>
          </p:cNvPr>
          <p:cNvSpPr/>
          <p:nvPr/>
        </p:nvSpPr>
        <p:spPr>
          <a:xfrm>
            <a:off x="2933942" y="5694763"/>
            <a:ext cx="1791763" cy="711200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89">
            <a:extLst>
              <a:ext uri="{FF2B5EF4-FFF2-40B4-BE49-F238E27FC236}">
                <a16:creationId xmlns:a16="http://schemas.microsoft.com/office/drawing/2014/main" id="{28B6EE49-5099-9632-1CB1-AF82D799884E}"/>
              </a:ext>
            </a:extLst>
          </p:cNvPr>
          <p:cNvSpPr/>
          <p:nvPr/>
        </p:nvSpPr>
        <p:spPr>
          <a:xfrm>
            <a:off x="6496025" y="3384551"/>
            <a:ext cx="2261638" cy="2089150"/>
          </a:xfrm>
          <a:prstGeom prst="roundRect">
            <a:avLst/>
          </a:prstGeom>
          <a:noFill/>
          <a:ln w="19050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A8A7244-2067-D1A4-E06C-D4823AA77FD1}"/>
              </a:ext>
            </a:extLst>
          </p:cNvPr>
          <p:cNvGrpSpPr/>
          <p:nvPr/>
        </p:nvGrpSpPr>
        <p:grpSpPr>
          <a:xfrm flipH="1">
            <a:off x="10860005" y="3821519"/>
            <a:ext cx="357145" cy="369216"/>
            <a:chOff x="3919134" y="2738759"/>
            <a:chExt cx="776215" cy="776216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DD5A4CBD-9A59-A28E-3CF5-FCB2FB587CD9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FFD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AE0C1A2-935A-9212-4ACE-B726E21D8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FFDA6A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모서리가 둥근 직사각형 189">
            <a:extLst>
              <a:ext uri="{FF2B5EF4-FFF2-40B4-BE49-F238E27FC236}">
                <a16:creationId xmlns:a16="http://schemas.microsoft.com/office/drawing/2014/main" id="{E10AD266-7F45-702A-6BBF-569F95E7310F}"/>
              </a:ext>
            </a:extLst>
          </p:cNvPr>
          <p:cNvSpPr/>
          <p:nvPr/>
        </p:nvSpPr>
        <p:spPr>
          <a:xfrm>
            <a:off x="8864179" y="4362240"/>
            <a:ext cx="1550859" cy="900428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7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스크린샷, 주방가전, 테이블웨어이(가) 표시된 사진&#10;&#10;자동 생성된 설명">
            <a:extLst>
              <a:ext uri="{FF2B5EF4-FFF2-40B4-BE49-F238E27FC236}">
                <a16:creationId xmlns:a16="http://schemas.microsoft.com/office/drawing/2014/main" id="{64589CF2-982D-B7E1-649F-842C45E66B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56" y="2023599"/>
            <a:ext cx="5248593" cy="3341184"/>
          </a:xfrm>
          <a:prstGeom prst="rect">
            <a:avLst/>
          </a:prstGeom>
        </p:spPr>
      </p:pic>
      <p:pic>
        <p:nvPicPr>
          <p:cNvPr id="24" name="그림 23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66682648-268B-1556-899E-70E7D3227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28" y="5894801"/>
            <a:ext cx="3529144" cy="692186"/>
          </a:xfrm>
          <a:prstGeom prst="rect">
            <a:avLst/>
          </a:prstGeom>
        </p:spPr>
      </p:pic>
      <p:pic>
        <p:nvPicPr>
          <p:cNvPr id="7" name="그림 6" descr="화이트, 스케치, 블랙, 커튼이(가) 표시된 사진&#10;&#10;자동 생성된 설명">
            <a:extLst>
              <a:ext uri="{FF2B5EF4-FFF2-40B4-BE49-F238E27FC236}">
                <a16:creationId xmlns:a16="http://schemas.microsoft.com/office/drawing/2014/main" id="{F152A5CF-B9B3-B33B-A2D4-EBBCC8978E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3" y="4806612"/>
            <a:ext cx="3057100" cy="917791"/>
          </a:xfrm>
          <a:prstGeom prst="rect">
            <a:avLst/>
          </a:prstGeom>
        </p:spPr>
      </p:pic>
      <p:pic>
        <p:nvPicPr>
          <p:cNvPr id="4" name="그림 3" descr="텍스트, 신발, 스크린샷, 신발류이(가) 표시된 사진&#10;&#10;자동 생성된 설명">
            <a:extLst>
              <a:ext uri="{FF2B5EF4-FFF2-40B4-BE49-F238E27FC236}">
                <a16:creationId xmlns:a16="http://schemas.microsoft.com/office/drawing/2014/main" id="{A2627D62-FA0A-D919-0842-33E90C9905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6" y="2080749"/>
            <a:ext cx="4353814" cy="27306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A7C6C4-1E26-8164-8529-4A419DE8F2C0}"/>
              </a:ext>
            </a:extLst>
          </p:cNvPr>
          <p:cNvSpPr txBox="1"/>
          <p:nvPr/>
        </p:nvSpPr>
        <p:spPr>
          <a:xfrm>
            <a:off x="5212743" y="246820"/>
            <a:ext cx="145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kern="0" dirty="0">
                <a:solidFill>
                  <a:prstClr val="white"/>
                </a:solidFill>
              </a:rPr>
              <a:t>1. </a:t>
            </a:r>
            <a:r>
              <a:rPr lang="ko-KR" altLang="en-US" b="1" i="1" kern="0" dirty="0">
                <a:solidFill>
                  <a:prstClr val="white"/>
                </a:solidFill>
              </a:rPr>
              <a:t>기획의도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A202C1-D140-DA3B-E4F9-5E1C811F68E1}"/>
              </a:ext>
            </a:extLst>
          </p:cNvPr>
          <p:cNvSpPr/>
          <p:nvPr/>
        </p:nvSpPr>
        <p:spPr>
          <a:xfrm>
            <a:off x="2514711" y="4550134"/>
            <a:ext cx="335903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Before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사용자의 자율성을 고려하지 않은 이벤트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이미지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슬라이드 버튼 클릭 불가능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스크롤시 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주문창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위로 올라감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969B18-CC2C-C0D8-9EF9-B158EFA305B6}"/>
              </a:ext>
            </a:extLst>
          </p:cNvPr>
          <p:cNvSpPr/>
          <p:nvPr/>
        </p:nvSpPr>
        <p:spPr>
          <a:xfrm>
            <a:off x="563656" y="921906"/>
            <a:ext cx="157437" cy="157437"/>
          </a:xfrm>
          <a:prstGeom prst="ellipse">
            <a:avLst/>
          </a:prstGeom>
          <a:noFill/>
          <a:ln w="28575">
            <a:solidFill>
              <a:srgbClr val="7670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A25A2C9-94EE-C1B7-13C1-BA05A1153F0E}"/>
              </a:ext>
            </a:extLst>
          </p:cNvPr>
          <p:cNvSpPr/>
          <p:nvPr/>
        </p:nvSpPr>
        <p:spPr>
          <a:xfrm>
            <a:off x="563655" y="1438333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6C470-FA89-A88C-61CA-896DE1866FC2}"/>
              </a:ext>
            </a:extLst>
          </p:cNvPr>
          <p:cNvSpPr txBox="1"/>
          <p:nvPr/>
        </p:nvSpPr>
        <p:spPr>
          <a:xfrm>
            <a:off x="845643" y="831347"/>
            <a:ext cx="2475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상세 페이지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Before</a:t>
            </a:r>
            <a:endParaRPr lang="ko-KR" alt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F77D5D-64DC-9C99-CB11-58DBA03A02CD}"/>
              </a:ext>
            </a:extLst>
          </p:cNvPr>
          <p:cNvSpPr txBox="1"/>
          <p:nvPr/>
        </p:nvSpPr>
        <p:spPr>
          <a:xfrm>
            <a:off x="845643" y="1347774"/>
            <a:ext cx="68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  <a:endParaRPr lang="ko-KR" altLang="en-US" sz="1600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00BC82-CC58-559D-96E6-8F2E365737B8}"/>
              </a:ext>
            </a:extLst>
          </p:cNvPr>
          <p:cNvGrpSpPr/>
          <p:nvPr/>
        </p:nvGrpSpPr>
        <p:grpSpPr>
          <a:xfrm>
            <a:off x="2996645" y="4437462"/>
            <a:ext cx="369216" cy="369216"/>
            <a:chOff x="3919134" y="2738759"/>
            <a:chExt cx="776215" cy="776216"/>
          </a:xfrm>
        </p:grpSpPr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0571A466-9F4D-BB36-A2AD-0F9818CFBD5D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4B47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B993E68-1244-5E6B-D590-C0EE794EB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4B478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EFAD05-B84A-1038-5570-B3FEDBF2BC32}"/>
              </a:ext>
            </a:extLst>
          </p:cNvPr>
          <p:cNvSpPr txBox="1"/>
          <p:nvPr/>
        </p:nvSpPr>
        <p:spPr>
          <a:xfrm>
            <a:off x="3349051" y="856368"/>
            <a:ext cx="836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사용자의 자율성을 고려하지 않은 이벤트 사용으로 웹 사용 피로감을 높임</a:t>
            </a:r>
            <a:r>
              <a:rPr lang="en-US" altLang="ko-KR" sz="1200" dirty="0"/>
              <a:t>, </a:t>
            </a:r>
            <a:r>
              <a:rPr lang="ko-KR" altLang="en-US" sz="1200" dirty="0"/>
              <a:t>이미지 슬라이드 버튼 클릭 불가능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상세정보 확인을 위한 스크롤시 </a:t>
            </a:r>
            <a:r>
              <a:rPr lang="ko-KR" altLang="en-US" sz="1200" dirty="0" err="1"/>
              <a:t>주문창</a:t>
            </a:r>
            <a:r>
              <a:rPr lang="ko-KR" altLang="en-US" sz="1200" dirty="0"/>
              <a:t> 위로 사라짐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A6C73-DE19-6CE4-B8EA-F8E860F0DDC4}"/>
              </a:ext>
            </a:extLst>
          </p:cNvPr>
          <p:cNvSpPr txBox="1"/>
          <p:nvPr/>
        </p:nvSpPr>
        <p:spPr>
          <a:xfrm>
            <a:off x="3353573" y="1371654"/>
            <a:ext cx="8258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중복되는 상세정보 이미지를 없애고 직관적인 정보제공을 위한 리디자인</a:t>
            </a:r>
            <a:r>
              <a:rPr lang="en-US" altLang="ko-KR" sz="1200" dirty="0"/>
              <a:t>, </a:t>
            </a:r>
            <a:r>
              <a:rPr lang="ko-KR" altLang="en-US" sz="1200" dirty="0"/>
              <a:t>주문창을 고정시켜 사용자의 자율성을 높임</a:t>
            </a:r>
            <a:endParaRPr lang="en-US" altLang="ko-KR" sz="1200" dirty="0"/>
          </a:p>
        </p:txBody>
      </p:sp>
      <p:sp>
        <p:nvSpPr>
          <p:cNvPr id="46" name="모서리가 둥근 직사각형 189">
            <a:extLst>
              <a:ext uri="{FF2B5EF4-FFF2-40B4-BE49-F238E27FC236}">
                <a16:creationId xmlns:a16="http://schemas.microsoft.com/office/drawing/2014/main" id="{39DF2AAF-475F-EF7D-7B7B-86E578441E75}"/>
              </a:ext>
            </a:extLst>
          </p:cNvPr>
          <p:cNvSpPr/>
          <p:nvPr/>
        </p:nvSpPr>
        <p:spPr>
          <a:xfrm>
            <a:off x="2989915" y="2004270"/>
            <a:ext cx="1780165" cy="2159759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189">
            <a:extLst>
              <a:ext uri="{FF2B5EF4-FFF2-40B4-BE49-F238E27FC236}">
                <a16:creationId xmlns:a16="http://schemas.microsoft.com/office/drawing/2014/main" id="{90BBD3AD-7F0B-C1FF-5528-FC405CFD6267}"/>
              </a:ext>
            </a:extLst>
          </p:cNvPr>
          <p:cNvSpPr/>
          <p:nvPr/>
        </p:nvSpPr>
        <p:spPr>
          <a:xfrm>
            <a:off x="8681016" y="2945237"/>
            <a:ext cx="1732426" cy="2587044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7ED47F0-301A-C497-C698-42EBE6B10CCD}"/>
              </a:ext>
            </a:extLst>
          </p:cNvPr>
          <p:cNvSpPr/>
          <p:nvPr/>
        </p:nvSpPr>
        <p:spPr>
          <a:xfrm>
            <a:off x="1153334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189">
            <a:extLst>
              <a:ext uri="{FF2B5EF4-FFF2-40B4-BE49-F238E27FC236}">
                <a16:creationId xmlns:a16="http://schemas.microsoft.com/office/drawing/2014/main" id="{957E5C07-FBD2-5DE3-AF67-DA07C79D9995}"/>
              </a:ext>
            </a:extLst>
          </p:cNvPr>
          <p:cNvSpPr/>
          <p:nvPr/>
        </p:nvSpPr>
        <p:spPr>
          <a:xfrm>
            <a:off x="531025" y="5367449"/>
            <a:ext cx="2332826" cy="369217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89">
            <a:extLst>
              <a:ext uri="{FF2B5EF4-FFF2-40B4-BE49-F238E27FC236}">
                <a16:creationId xmlns:a16="http://schemas.microsoft.com/office/drawing/2014/main" id="{28B6EE49-5099-9632-1CB1-AF82D799884E}"/>
              </a:ext>
            </a:extLst>
          </p:cNvPr>
          <p:cNvSpPr/>
          <p:nvPr/>
        </p:nvSpPr>
        <p:spPr>
          <a:xfrm>
            <a:off x="7284434" y="2202752"/>
            <a:ext cx="2264662" cy="556058"/>
          </a:xfrm>
          <a:prstGeom prst="roundRect">
            <a:avLst/>
          </a:prstGeom>
          <a:noFill/>
          <a:ln w="19050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A8A7244-2067-D1A4-E06C-D4823AA77FD1}"/>
              </a:ext>
            </a:extLst>
          </p:cNvPr>
          <p:cNvGrpSpPr/>
          <p:nvPr/>
        </p:nvGrpSpPr>
        <p:grpSpPr>
          <a:xfrm flipH="1">
            <a:off x="11036876" y="2850137"/>
            <a:ext cx="357145" cy="369216"/>
            <a:chOff x="3919134" y="2738759"/>
            <a:chExt cx="776215" cy="776216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DD5A4CBD-9A59-A28E-3CF5-FCB2FB587CD9}"/>
                </a:ext>
              </a:extLst>
            </p:cNvPr>
            <p:cNvSpPr/>
            <p:nvPr/>
          </p:nvSpPr>
          <p:spPr>
            <a:xfrm rot="5400000" flipV="1">
              <a:off x="3919134" y="2738759"/>
              <a:ext cx="776215" cy="776215"/>
            </a:xfrm>
            <a:prstGeom prst="arc">
              <a:avLst/>
            </a:prstGeom>
            <a:ln w="25400">
              <a:solidFill>
                <a:srgbClr val="FFD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AE0C1A2-935A-9212-4ACE-B726E21D8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242" y="3514975"/>
              <a:ext cx="324000" cy="0"/>
            </a:xfrm>
            <a:prstGeom prst="line">
              <a:avLst/>
            </a:prstGeom>
            <a:ln w="25400">
              <a:solidFill>
                <a:srgbClr val="FFDA6A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모서리가 둥근 직사각형 189">
            <a:extLst>
              <a:ext uri="{FF2B5EF4-FFF2-40B4-BE49-F238E27FC236}">
                <a16:creationId xmlns:a16="http://schemas.microsoft.com/office/drawing/2014/main" id="{E10AD266-7F45-702A-6BBF-569F95E7310F}"/>
              </a:ext>
            </a:extLst>
          </p:cNvPr>
          <p:cNvSpPr/>
          <p:nvPr/>
        </p:nvSpPr>
        <p:spPr>
          <a:xfrm>
            <a:off x="7741421" y="5905224"/>
            <a:ext cx="3893248" cy="739180"/>
          </a:xfrm>
          <a:prstGeom prst="roundRect">
            <a:avLst/>
          </a:prstGeom>
          <a:noFill/>
          <a:ln w="28575">
            <a:solidFill>
              <a:srgbClr val="FFDA6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17E5B56-5C30-E4EA-E129-12DFBD1D4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5911574"/>
            <a:ext cx="3537132" cy="698536"/>
          </a:xfrm>
          <a:prstGeom prst="rect">
            <a:avLst/>
          </a:prstGeom>
        </p:spPr>
      </p:pic>
      <p:sp>
        <p:nvSpPr>
          <p:cNvPr id="15" name="모서리가 둥근 직사각형 189">
            <a:extLst>
              <a:ext uri="{FF2B5EF4-FFF2-40B4-BE49-F238E27FC236}">
                <a16:creationId xmlns:a16="http://schemas.microsoft.com/office/drawing/2014/main" id="{95246E77-17F4-78AD-8CF1-204470B786C6}"/>
              </a:ext>
            </a:extLst>
          </p:cNvPr>
          <p:cNvSpPr/>
          <p:nvPr/>
        </p:nvSpPr>
        <p:spPr>
          <a:xfrm>
            <a:off x="722050" y="5899311"/>
            <a:ext cx="3888049" cy="710799"/>
          </a:xfrm>
          <a:prstGeom prst="roundRect">
            <a:avLst/>
          </a:prstGeom>
          <a:noFill/>
          <a:ln w="28575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BE4554-F92E-2E79-9D70-0CF1E502AA9C}"/>
              </a:ext>
            </a:extLst>
          </p:cNvPr>
          <p:cNvSpPr/>
          <p:nvPr/>
        </p:nvSpPr>
        <p:spPr>
          <a:xfrm>
            <a:off x="9202085" y="2189094"/>
            <a:ext cx="2667564" cy="87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After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직관적인 정보제공을 위한 리디자인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사용자의 자율성을 높임</a:t>
            </a:r>
          </a:p>
        </p:txBody>
      </p:sp>
    </p:spTree>
    <p:extLst>
      <p:ext uri="{BB962C8B-B14F-4D97-AF65-F5344CB8AC3E}">
        <p14:creationId xmlns:p14="http://schemas.microsoft.com/office/powerpoint/2010/main" val="94406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2. </a:t>
            </a:r>
            <a:r>
              <a:rPr lang="ko-KR" altLang="en-US" b="1" i="1" kern="0" dirty="0">
                <a:solidFill>
                  <a:prstClr val="white"/>
                </a:solidFill>
              </a:rPr>
              <a:t>디자인 </a:t>
            </a:r>
            <a:r>
              <a:rPr lang="ko-KR" altLang="en-US" b="1" i="1" kern="0" dirty="0" err="1">
                <a:solidFill>
                  <a:prstClr val="white"/>
                </a:solidFill>
              </a:rPr>
              <a:t>컨셉도출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사각형: 둥근 모서리 3">
            <a:extLst>
              <a:ext uri="{FF2B5EF4-FFF2-40B4-BE49-F238E27FC236}">
                <a16:creationId xmlns:a16="http://schemas.microsoft.com/office/drawing/2014/main" id="{21921BE4-D166-4AF5-9B04-CE1FF702A2B5}"/>
              </a:ext>
            </a:extLst>
          </p:cNvPr>
          <p:cNvSpPr/>
          <p:nvPr/>
        </p:nvSpPr>
        <p:spPr>
          <a:xfrm>
            <a:off x="888345" y="2705330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9D9E538-E1C7-4F5C-8E69-91639C8B25C4}"/>
              </a:ext>
            </a:extLst>
          </p:cNvPr>
          <p:cNvSpPr/>
          <p:nvPr/>
        </p:nvSpPr>
        <p:spPr>
          <a:xfrm>
            <a:off x="888343" y="5294080"/>
            <a:ext cx="235679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프렌치 감성의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시크함과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다른 활동적인 이미지를 어필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48BFCBC0-ADD6-462E-8CB5-8D6BAF1965D5}"/>
              </a:ext>
            </a:extLst>
          </p:cNvPr>
          <p:cNvSpPr/>
          <p:nvPr/>
        </p:nvSpPr>
        <p:spPr>
          <a:xfrm flipV="1">
            <a:off x="2786355" y="4606038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318146D-F239-4A8E-812B-D0626D832D96}"/>
              </a:ext>
            </a:extLst>
          </p:cNvPr>
          <p:cNvCxnSpPr>
            <a:cxnSpLocks/>
          </p:cNvCxnSpPr>
          <p:nvPr/>
        </p:nvCxnSpPr>
        <p:spPr>
          <a:xfrm flipV="1">
            <a:off x="3245142" y="3826581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9E210E9-DDF2-4F68-94D9-AC6402F95908}"/>
              </a:ext>
            </a:extLst>
          </p:cNvPr>
          <p:cNvCxnSpPr>
            <a:cxnSpLocks/>
          </p:cNvCxnSpPr>
          <p:nvPr/>
        </p:nvCxnSpPr>
        <p:spPr>
          <a:xfrm flipH="1">
            <a:off x="2192242" y="5067138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3">
            <a:extLst>
              <a:ext uri="{FF2B5EF4-FFF2-40B4-BE49-F238E27FC236}">
                <a16:creationId xmlns:a16="http://schemas.microsoft.com/office/drawing/2014/main" id="{80C6E455-B26D-4B09-9A61-A93E45308778}"/>
              </a:ext>
            </a:extLst>
          </p:cNvPr>
          <p:cNvSpPr/>
          <p:nvPr/>
        </p:nvSpPr>
        <p:spPr>
          <a:xfrm>
            <a:off x="1140020" y="2957568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활동적인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641690-1477-4E6B-8F0E-41043A7243F0}"/>
              </a:ext>
            </a:extLst>
          </p:cNvPr>
          <p:cNvSpPr txBox="1"/>
          <p:nvPr/>
        </p:nvSpPr>
        <p:spPr>
          <a:xfrm>
            <a:off x="893586" y="2147361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</a:rPr>
              <a:t>01</a:t>
            </a:r>
            <a:endParaRPr lang="ko-KR" altLang="en-US" sz="3200" dirty="0">
              <a:solidFill>
                <a:srgbClr val="4B4784"/>
              </a:solidFill>
            </a:endParaRPr>
          </a:p>
        </p:txBody>
      </p:sp>
      <p:sp>
        <p:nvSpPr>
          <p:cNvPr id="51" name="사각형: 둥근 모서리 56">
            <a:extLst>
              <a:ext uri="{FF2B5EF4-FFF2-40B4-BE49-F238E27FC236}">
                <a16:creationId xmlns:a16="http://schemas.microsoft.com/office/drawing/2014/main" id="{0139CF39-5D01-4F9F-B945-62312FF4BAEB}"/>
              </a:ext>
            </a:extLst>
          </p:cNvPr>
          <p:cNvSpPr/>
          <p:nvPr/>
        </p:nvSpPr>
        <p:spPr>
          <a:xfrm>
            <a:off x="3577680" y="2705330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D808F1-2DEF-48A6-8E8C-D1B7EB8F38E6}"/>
              </a:ext>
            </a:extLst>
          </p:cNvPr>
          <p:cNvSpPr/>
          <p:nvPr/>
        </p:nvSpPr>
        <p:spPr>
          <a:xfrm>
            <a:off x="3577678" y="5294080"/>
            <a:ext cx="2356799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 세계대전 이후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40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여년간의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타임리스 정신을 반영한 프랑스 대표 라이프스타일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슈즈 브랜드 임을 강조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EEAD46E5-6492-4856-BFBE-E9EBAD5DA525}"/>
              </a:ext>
            </a:extLst>
          </p:cNvPr>
          <p:cNvSpPr/>
          <p:nvPr/>
        </p:nvSpPr>
        <p:spPr>
          <a:xfrm flipV="1">
            <a:off x="5475690" y="4606038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C3F500A-8972-40D5-ABF4-CB94CA76323A}"/>
              </a:ext>
            </a:extLst>
          </p:cNvPr>
          <p:cNvCxnSpPr>
            <a:cxnSpLocks/>
          </p:cNvCxnSpPr>
          <p:nvPr/>
        </p:nvCxnSpPr>
        <p:spPr>
          <a:xfrm flipV="1">
            <a:off x="5934477" y="3826581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9E5601E-B14E-4881-BD19-355E339D3E3E}"/>
              </a:ext>
            </a:extLst>
          </p:cNvPr>
          <p:cNvCxnSpPr>
            <a:cxnSpLocks/>
          </p:cNvCxnSpPr>
          <p:nvPr/>
        </p:nvCxnSpPr>
        <p:spPr>
          <a:xfrm flipH="1">
            <a:off x="4881577" y="5067138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61">
            <a:extLst>
              <a:ext uri="{FF2B5EF4-FFF2-40B4-BE49-F238E27FC236}">
                <a16:creationId xmlns:a16="http://schemas.microsoft.com/office/drawing/2014/main" id="{05E958C9-EE9B-45E8-9371-702AF729C2C9}"/>
              </a:ext>
            </a:extLst>
          </p:cNvPr>
          <p:cNvSpPr/>
          <p:nvPr/>
        </p:nvSpPr>
        <p:spPr>
          <a:xfrm>
            <a:off x="3829355" y="2957568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프렌치 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r>
              <a:rPr lang="ko-KR" altLang="en-US" dirty="0">
                <a:solidFill>
                  <a:prstClr val="white"/>
                </a:solidFill>
              </a:rPr>
              <a:t>타임리스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25B60C-8546-4D9B-B11D-37EE33DC8B11}"/>
              </a:ext>
            </a:extLst>
          </p:cNvPr>
          <p:cNvSpPr txBox="1"/>
          <p:nvPr/>
        </p:nvSpPr>
        <p:spPr>
          <a:xfrm>
            <a:off x="3582921" y="2147361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</a:rPr>
              <a:t>02</a:t>
            </a:r>
            <a:endParaRPr lang="ko-KR" altLang="en-US" sz="3200" dirty="0">
              <a:solidFill>
                <a:srgbClr val="4B4784"/>
              </a:solidFill>
            </a:endParaRPr>
          </a:p>
        </p:txBody>
      </p:sp>
      <p:sp>
        <p:nvSpPr>
          <p:cNvPr id="58" name="사각형: 둥근 모서리 64">
            <a:extLst>
              <a:ext uri="{FF2B5EF4-FFF2-40B4-BE49-F238E27FC236}">
                <a16:creationId xmlns:a16="http://schemas.microsoft.com/office/drawing/2014/main" id="{AF02ECA5-E0A1-4213-B0E3-4B745CEBEAC4}"/>
              </a:ext>
            </a:extLst>
          </p:cNvPr>
          <p:cNvSpPr/>
          <p:nvPr/>
        </p:nvSpPr>
        <p:spPr>
          <a:xfrm>
            <a:off x="6277249" y="2705330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39B8D4-62B4-47C2-879A-D6A709E4127C}"/>
              </a:ext>
            </a:extLst>
          </p:cNvPr>
          <p:cNvSpPr/>
          <p:nvPr/>
        </p:nvSpPr>
        <p:spPr>
          <a:xfrm>
            <a:off x="6277247" y="5294080"/>
            <a:ext cx="235679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편안하고 지속가능한 가치의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0A1E5C9F-99AC-4582-AF30-0C814C96519E}"/>
              </a:ext>
            </a:extLst>
          </p:cNvPr>
          <p:cNvSpPr/>
          <p:nvPr/>
        </p:nvSpPr>
        <p:spPr>
          <a:xfrm flipV="1">
            <a:off x="8175259" y="4606038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D090304-F2EA-4CA6-B863-DB6392E32876}"/>
              </a:ext>
            </a:extLst>
          </p:cNvPr>
          <p:cNvCxnSpPr>
            <a:cxnSpLocks/>
          </p:cNvCxnSpPr>
          <p:nvPr/>
        </p:nvCxnSpPr>
        <p:spPr>
          <a:xfrm flipV="1">
            <a:off x="8634046" y="3826581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E541FE8-150C-4DCF-A831-7FC36A258783}"/>
              </a:ext>
            </a:extLst>
          </p:cNvPr>
          <p:cNvCxnSpPr>
            <a:cxnSpLocks/>
          </p:cNvCxnSpPr>
          <p:nvPr/>
        </p:nvCxnSpPr>
        <p:spPr>
          <a:xfrm flipH="1">
            <a:off x="7581146" y="5067138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9">
            <a:extLst>
              <a:ext uri="{FF2B5EF4-FFF2-40B4-BE49-F238E27FC236}">
                <a16:creationId xmlns:a16="http://schemas.microsoft.com/office/drawing/2014/main" id="{C0A235F1-8523-44D0-B3EA-2DBDE7EBE859}"/>
              </a:ext>
            </a:extLst>
          </p:cNvPr>
          <p:cNvSpPr/>
          <p:nvPr/>
        </p:nvSpPr>
        <p:spPr>
          <a:xfrm>
            <a:off x="6528924" y="2957568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베이직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0FEC4B-746E-408C-A0F7-AE951AB1D683}"/>
              </a:ext>
            </a:extLst>
          </p:cNvPr>
          <p:cNvSpPr txBox="1"/>
          <p:nvPr/>
        </p:nvSpPr>
        <p:spPr>
          <a:xfrm>
            <a:off x="6282490" y="2147361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</a:rPr>
              <a:t>03</a:t>
            </a:r>
            <a:endParaRPr lang="ko-KR" altLang="en-US" sz="3200" dirty="0">
              <a:solidFill>
                <a:srgbClr val="4B4784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8434942" y="4876533"/>
            <a:ext cx="375837" cy="375837"/>
            <a:chOff x="10211379" y="4439632"/>
            <a:chExt cx="375837" cy="375837"/>
          </a:xfrm>
        </p:grpSpPr>
        <p:sp>
          <p:nvSpPr>
            <p:cNvPr id="72" name="타원 71"/>
            <p:cNvSpPr/>
            <p:nvPr/>
          </p:nvSpPr>
          <p:spPr>
            <a:xfrm>
              <a:off x="10211379" y="4439632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549A52C4-9437-482E-B48F-15DFE46F0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239" y="4551574"/>
              <a:ext cx="124219" cy="1639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내용 개체 틀 3">
            <a:extLst>
              <a:ext uri="{FF2B5EF4-FFF2-40B4-BE49-F238E27FC236}">
                <a16:creationId xmlns:a16="http://schemas.microsoft.com/office/drawing/2014/main" id="{D53BF6A6-A73E-4747-2679-20ACE1633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1" y="989294"/>
            <a:ext cx="2298413" cy="29206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1F6D352-0979-5161-A794-593A99F2BC16}"/>
              </a:ext>
            </a:extLst>
          </p:cNvPr>
          <p:cNvGrpSpPr/>
          <p:nvPr/>
        </p:nvGrpSpPr>
        <p:grpSpPr>
          <a:xfrm>
            <a:off x="3393747" y="989294"/>
            <a:ext cx="7780810" cy="276999"/>
            <a:chOff x="3736647" y="989294"/>
            <a:chExt cx="7780810" cy="276999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B3A3E38-050F-4064-9BF3-E584EB0F871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736647" y="1023996"/>
              <a:ext cx="195079" cy="172957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B478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5F0269-80FA-D478-183C-CF91B70A58C6}"/>
                </a:ext>
              </a:extLst>
            </p:cNvPr>
            <p:cNvSpPr txBox="1"/>
            <p:nvPr/>
          </p:nvSpPr>
          <p:spPr>
            <a:xfrm>
              <a:off x="3931726" y="989294"/>
              <a:ext cx="7585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타겟층 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모던 라이프 스타일을 추구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워라벨의</a:t>
              </a:r>
              <a:r>
                <a:rPr lang="ko-KR" altLang="en-US" sz="1200" dirty="0"/>
                <a:t> 균형을 중요시하며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활동적인 여가생활을 즐기는 </a:t>
              </a:r>
              <a:r>
                <a:rPr lang="en-US" altLang="ko-KR" sz="1200" dirty="0"/>
                <a:t>3/40</a:t>
              </a:r>
              <a:r>
                <a:rPr lang="ko-KR" altLang="en-US" sz="1200" dirty="0"/>
                <a:t>대 여성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632A8-1449-FC6E-1AD1-13A85A2AF3FE}"/>
              </a:ext>
            </a:extLst>
          </p:cNvPr>
          <p:cNvGrpSpPr/>
          <p:nvPr/>
        </p:nvGrpSpPr>
        <p:grpSpPr>
          <a:xfrm>
            <a:off x="3399985" y="1313911"/>
            <a:ext cx="8499913" cy="461665"/>
            <a:chOff x="3755585" y="1313911"/>
            <a:chExt cx="7771341" cy="461665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2D0678-81FC-BB5C-9B12-AE62EEF5FC6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755585" y="1362712"/>
              <a:ext cx="195079" cy="172957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B478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15357B-CAA0-A6E9-52A5-306C7BF2EC74}"/>
                </a:ext>
              </a:extLst>
            </p:cNvPr>
            <p:cNvSpPr txBox="1"/>
            <p:nvPr/>
          </p:nvSpPr>
          <p:spPr>
            <a:xfrm>
              <a:off x="3941195" y="1313911"/>
              <a:ext cx="7585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소재의 지속 가능한 가치를 중요시하며 다양하고 특색 넘치면서도 가장 기본적인 것을 강조하는 라이프스타일 추구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6FB985-6E23-52CD-6BB6-120534DA1C29}"/>
              </a:ext>
            </a:extLst>
          </p:cNvPr>
          <p:cNvGrpSpPr/>
          <p:nvPr/>
        </p:nvGrpSpPr>
        <p:grpSpPr>
          <a:xfrm>
            <a:off x="3406335" y="1656812"/>
            <a:ext cx="7771341" cy="276999"/>
            <a:chOff x="3755585" y="1313911"/>
            <a:chExt cx="7771341" cy="27699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E4D1749-CA03-9D57-40A5-E93B5484D3A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755585" y="1362712"/>
              <a:ext cx="195079" cy="172957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B478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81505A-F98E-C0C1-2AC3-941A04602EDD}"/>
                </a:ext>
              </a:extLst>
            </p:cNvPr>
            <p:cNvSpPr txBox="1"/>
            <p:nvPr/>
          </p:nvSpPr>
          <p:spPr>
            <a:xfrm>
              <a:off x="3941195" y="1313911"/>
              <a:ext cx="7585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프렌치 헤리티지를 가득담은 </a:t>
              </a:r>
              <a:r>
                <a:rPr lang="ko-KR" altLang="en-US" sz="1200" dirty="0" err="1"/>
                <a:t>유러피안</a:t>
              </a:r>
              <a:r>
                <a:rPr lang="ko-KR" altLang="en-US" sz="1200" dirty="0"/>
                <a:t> 스타일의 토탈 라이프스타일 브랜드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2BB264-974F-E250-6A11-5882AC59FCCD}"/>
              </a:ext>
            </a:extLst>
          </p:cNvPr>
          <p:cNvGrpSpPr/>
          <p:nvPr/>
        </p:nvGrpSpPr>
        <p:grpSpPr>
          <a:xfrm>
            <a:off x="5753441" y="4840100"/>
            <a:ext cx="375837" cy="375837"/>
            <a:chOff x="10211379" y="4439632"/>
            <a:chExt cx="375837" cy="37583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78DE32D-0D10-AF08-A309-BFCB6E207E1A}"/>
                </a:ext>
              </a:extLst>
            </p:cNvPr>
            <p:cNvSpPr/>
            <p:nvPr/>
          </p:nvSpPr>
          <p:spPr>
            <a:xfrm>
              <a:off x="10211379" y="4439632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D5D21452-6239-4480-4FCA-C5246CF97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239" y="4551574"/>
              <a:ext cx="124219" cy="1639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A56B4B-CBBE-530E-6DF6-58D7885F9C36}"/>
              </a:ext>
            </a:extLst>
          </p:cNvPr>
          <p:cNvGrpSpPr/>
          <p:nvPr/>
        </p:nvGrpSpPr>
        <p:grpSpPr>
          <a:xfrm>
            <a:off x="3068564" y="4809890"/>
            <a:ext cx="375837" cy="375837"/>
            <a:chOff x="10211379" y="4439632"/>
            <a:chExt cx="375837" cy="37583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ED42A85-81B3-4335-CE01-9D7294803314}"/>
                </a:ext>
              </a:extLst>
            </p:cNvPr>
            <p:cNvSpPr/>
            <p:nvPr/>
          </p:nvSpPr>
          <p:spPr>
            <a:xfrm>
              <a:off x="10211379" y="4439632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B0FEB196-7B4A-794A-9554-D22A78018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239" y="4551574"/>
              <a:ext cx="124219" cy="1639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" name="사각형: 둥근 모서리 64">
            <a:extLst>
              <a:ext uri="{FF2B5EF4-FFF2-40B4-BE49-F238E27FC236}">
                <a16:creationId xmlns:a16="http://schemas.microsoft.com/office/drawing/2014/main" id="{6598C977-9672-B0E6-DC87-5C2E04548376}"/>
              </a:ext>
            </a:extLst>
          </p:cNvPr>
          <p:cNvSpPr/>
          <p:nvPr/>
        </p:nvSpPr>
        <p:spPr>
          <a:xfrm>
            <a:off x="9012446" y="2716490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C3F9A-90F1-B284-C080-F6ABFCC415D2}"/>
              </a:ext>
            </a:extLst>
          </p:cNvPr>
          <p:cNvSpPr/>
          <p:nvPr/>
        </p:nvSpPr>
        <p:spPr>
          <a:xfrm>
            <a:off x="9012444" y="5305240"/>
            <a:ext cx="235679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기본을 강조한 라이프 스타일 추구에 맞는 베이직한 디자인에 특색 넘치는 컬러감으로 차별화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2A18E93B-49D6-4A7D-A5DE-84705ED01950}"/>
              </a:ext>
            </a:extLst>
          </p:cNvPr>
          <p:cNvSpPr/>
          <p:nvPr/>
        </p:nvSpPr>
        <p:spPr>
          <a:xfrm flipV="1">
            <a:off x="10910456" y="4617198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6DAB4D-7CEC-8A93-5562-6A6FAEDD46A9}"/>
              </a:ext>
            </a:extLst>
          </p:cNvPr>
          <p:cNvCxnSpPr>
            <a:cxnSpLocks/>
          </p:cNvCxnSpPr>
          <p:nvPr/>
        </p:nvCxnSpPr>
        <p:spPr>
          <a:xfrm flipV="1">
            <a:off x="11369243" y="3837741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9FD81ED-C3DE-C742-3766-46399A8CD989}"/>
              </a:ext>
            </a:extLst>
          </p:cNvPr>
          <p:cNvCxnSpPr>
            <a:cxnSpLocks/>
          </p:cNvCxnSpPr>
          <p:nvPr/>
        </p:nvCxnSpPr>
        <p:spPr>
          <a:xfrm flipH="1">
            <a:off x="10316343" y="5078298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69">
            <a:extLst>
              <a:ext uri="{FF2B5EF4-FFF2-40B4-BE49-F238E27FC236}">
                <a16:creationId xmlns:a16="http://schemas.microsoft.com/office/drawing/2014/main" id="{AE7E4AA8-D483-8215-6AA1-976D34CC84C8}"/>
              </a:ext>
            </a:extLst>
          </p:cNvPr>
          <p:cNvSpPr/>
          <p:nvPr/>
        </p:nvSpPr>
        <p:spPr>
          <a:xfrm>
            <a:off x="9264121" y="2968728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컬러풀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EC3D0-3DEA-3722-3752-106D6AA1D3F3}"/>
              </a:ext>
            </a:extLst>
          </p:cNvPr>
          <p:cNvSpPr txBox="1"/>
          <p:nvPr/>
        </p:nvSpPr>
        <p:spPr>
          <a:xfrm>
            <a:off x="9017687" y="2158521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</a:rPr>
              <a:t>04</a:t>
            </a:r>
            <a:endParaRPr lang="ko-KR" altLang="en-US" sz="3200" dirty="0">
              <a:solidFill>
                <a:srgbClr val="4B4784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9A4183-167C-7D0D-7FF8-160A27497E4F}"/>
              </a:ext>
            </a:extLst>
          </p:cNvPr>
          <p:cNvGrpSpPr/>
          <p:nvPr/>
        </p:nvGrpSpPr>
        <p:grpSpPr>
          <a:xfrm>
            <a:off x="11170139" y="4887693"/>
            <a:ext cx="375837" cy="375837"/>
            <a:chOff x="10211379" y="4439632"/>
            <a:chExt cx="375837" cy="37583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4664102-3C70-A25E-D2DC-F27E9346C6CC}"/>
                </a:ext>
              </a:extLst>
            </p:cNvPr>
            <p:cNvSpPr/>
            <p:nvPr/>
          </p:nvSpPr>
          <p:spPr>
            <a:xfrm>
              <a:off x="10211379" y="4439632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44397962-BDBF-0050-A8E7-84A17EF2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239" y="4551574"/>
              <a:ext cx="124219" cy="1639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89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신발류이(가) 표시된 사진&#10;&#10;자동 생성된 설명">
            <a:extLst>
              <a:ext uri="{FF2B5EF4-FFF2-40B4-BE49-F238E27FC236}">
                <a16:creationId xmlns:a16="http://schemas.microsoft.com/office/drawing/2014/main" id="{86340EBD-1263-864B-7237-8D5D3FF569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87" y="1526209"/>
            <a:ext cx="5291630" cy="3429000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3. </a:t>
            </a:r>
            <a:r>
              <a:rPr lang="ko-KR" altLang="en-US" b="1" i="1" kern="0" dirty="0">
                <a:solidFill>
                  <a:prstClr val="white"/>
                </a:solidFill>
              </a:rPr>
              <a:t>사이트 분석</a:t>
            </a:r>
            <a:r>
              <a:rPr lang="en-US" altLang="ko-KR" b="1" i="1" kern="0" dirty="0">
                <a:solidFill>
                  <a:prstClr val="white"/>
                </a:solidFill>
              </a:rPr>
              <a:t>_</a:t>
            </a:r>
            <a:r>
              <a:rPr lang="ko-KR" altLang="en-US" b="1" i="1" kern="0" dirty="0">
                <a:solidFill>
                  <a:prstClr val="white"/>
                </a:solidFill>
              </a:rPr>
              <a:t>벤치마킹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8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723850" y="1049628"/>
            <a:ext cx="3741981" cy="372052"/>
          </a:xfrm>
          <a:prstGeom prst="rect">
            <a:avLst/>
          </a:prstGeom>
          <a:solidFill>
            <a:schemeClr val="bg1"/>
          </a:solidFill>
          <a:ln w="25400"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 </a:t>
            </a:r>
          </a:p>
        </p:txBody>
      </p:sp>
      <p:sp>
        <p:nvSpPr>
          <p:cNvPr id="109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922532" y="1107035"/>
            <a:ext cx="3529075" cy="301589"/>
          </a:xfrm>
          <a:prstGeom prst="rect">
            <a:avLst/>
          </a:prstGeom>
          <a:solidFill>
            <a:srgbClr val="FFC000">
              <a:alpha val="7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/>
          </a:p>
          <a:p>
            <a:pPr algn="ctr"/>
            <a:r>
              <a:rPr lang="ko-KR" altLang="en-US" sz="1050" dirty="0" err="1"/>
              <a:t>레페토</a:t>
            </a:r>
            <a:r>
              <a:rPr lang="ko-KR" altLang="en-US" sz="1050" dirty="0"/>
              <a:t> </a:t>
            </a:r>
            <a:r>
              <a:rPr lang="en-US" altLang="ko-KR" sz="1050" dirty="0"/>
              <a:t>: </a:t>
            </a:r>
            <a:r>
              <a:rPr lang="ko-KR" altLang="en-US" sz="1050" dirty="0" err="1">
                <a:hlinkClick r:id="rId3"/>
              </a:rPr>
              <a:t>레페토</a:t>
            </a:r>
            <a:r>
              <a:rPr lang="ko-KR" altLang="en-US" sz="1050" dirty="0">
                <a:hlinkClick r:id="rId3"/>
              </a:rPr>
              <a:t> </a:t>
            </a:r>
            <a:r>
              <a:rPr lang="en-US" altLang="ko-KR" sz="1050" dirty="0">
                <a:hlinkClick r:id="rId3"/>
              </a:rPr>
              <a:t>- </a:t>
            </a:r>
            <a:r>
              <a:rPr lang="ko-KR" altLang="en-US" sz="1050" dirty="0">
                <a:hlinkClick r:id="rId3"/>
              </a:rPr>
              <a:t>공식 온라인 스토어 </a:t>
            </a:r>
            <a:r>
              <a:rPr lang="en-US" altLang="ko-KR" sz="1050" dirty="0">
                <a:hlinkClick r:id="rId3"/>
              </a:rPr>
              <a:t>(repetto.kr)</a:t>
            </a:r>
            <a:endParaRPr lang="ko-KR" altLang="en-US" sz="1050" dirty="0"/>
          </a:p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240145" y="5353295"/>
            <a:ext cx="414850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호버시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포인트 컬러 언더라인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브랜드 컨셉에 맞는 생동감을 주는 배너 슬라이드 이미지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FE657F0-BF38-BD09-F221-52FD83019354}"/>
              </a:ext>
            </a:extLst>
          </p:cNvPr>
          <p:cNvSpPr/>
          <p:nvPr/>
        </p:nvSpPr>
        <p:spPr>
          <a:xfrm>
            <a:off x="11526992" y="291109"/>
            <a:ext cx="276999" cy="27699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5D666E-9ECD-C778-0E3E-83357E7330AC}"/>
              </a:ext>
            </a:extLst>
          </p:cNvPr>
          <p:cNvGrpSpPr/>
          <p:nvPr/>
        </p:nvGrpSpPr>
        <p:grpSpPr>
          <a:xfrm>
            <a:off x="582431" y="901859"/>
            <a:ext cx="295538" cy="295538"/>
            <a:chOff x="7146662" y="4439633"/>
            <a:chExt cx="375837" cy="37583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26FCDAE-38DB-0170-2569-CB37EF5F98F0}"/>
                </a:ext>
              </a:extLst>
            </p:cNvPr>
            <p:cNvSpPr/>
            <p:nvPr/>
          </p:nvSpPr>
          <p:spPr>
            <a:xfrm>
              <a:off x="7146662" y="4439633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7E2DB211-AFD1-3ED2-7866-B80761ADE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576" y="4557163"/>
              <a:ext cx="156888" cy="137308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모서리가 둥근 직사각형 189">
            <a:extLst>
              <a:ext uri="{FF2B5EF4-FFF2-40B4-BE49-F238E27FC236}">
                <a16:creationId xmlns:a16="http://schemas.microsoft.com/office/drawing/2014/main" id="{964117D9-5678-7A15-D988-45D468F03A0B}"/>
              </a:ext>
            </a:extLst>
          </p:cNvPr>
          <p:cNvSpPr/>
          <p:nvPr/>
        </p:nvSpPr>
        <p:spPr>
          <a:xfrm>
            <a:off x="883082" y="1651000"/>
            <a:ext cx="5485968" cy="2489200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0E5DD03-CD3E-2623-36C9-1037A9469143}"/>
              </a:ext>
            </a:extLst>
          </p:cNvPr>
          <p:cNvSpPr/>
          <p:nvPr/>
        </p:nvSpPr>
        <p:spPr>
          <a:xfrm>
            <a:off x="821760" y="1651000"/>
            <a:ext cx="295538" cy="295538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D2EAEB2-446D-24EF-20AF-B7599C8F228F}"/>
              </a:ext>
            </a:extLst>
          </p:cNvPr>
          <p:cNvSpPr/>
          <p:nvPr/>
        </p:nvSpPr>
        <p:spPr>
          <a:xfrm>
            <a:off x="7012770" y="5455661"/>
            <a:ext cx="174465" cy="174465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7" name="그림 26" descr="텍스트, 드레스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723C25B0-27F9-6861-FBA7-519BAC344E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075" y="1377950"/>
            <a:ext cx="3512412" cy="2072323"/>
          </a:xfrm>
          <a:prstGeom prst="rect">
            <a:avLst/>
          </a:prstGeom>
        </p:spPr>
      </p:pic>
      <p:pic>
        <p:nvPicPr>
          <p:cNvPr id="29" name="그림 28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F222F35E-B6FE-8BFF-9F92-27C98DD70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86" y="2212954"/>
            <a:ext cx="2476627" cy="806491"/>
          </a:xfrm>
          <a:prstGeom prst="rect">
            <a:avLst/>
          </a:prstGeom>
        </p:spPr>
      </p:pic>
      <p:pic>
        <p:nvPicPr>
          <p:cNvPr id="31" name="그림 30" descr="체력, 댄스, 요가, 균형이(가) 표시된 사진&#10;&#10;자동 생성된 설명">
            <a:extLst>
              <a:ext uri="{FF2B5EF4-FFF2-40B4-BE49-F238E27FC236}">
                <a16:creationId xmlns:a16="http://schemas.microsoft.com/office/drawing/2014/main" id="{5FA918EF-6EAA-B2E0-9C6A-7C989C820A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075" y="3489075"/>
            <a:ext cx="3501221" cy="1536455"/>
          </a:xfrm>
          <a:prstGeom prst="rect">
            <a:avLst/>
          </a:prstGeom>
        </p:spPr>
      </p:pic>
      <p:sp>
        <p:nvSpPr>
          <p:cNvPr id="32" name="모서리가 둥근 직사각형 189">
            <a:extLst>
              <a:ext uri="{FF2B5EF4-FFF2-40B4-BE49-F238E27FC236}">
                <a16:creationId xmlns:a16="http://schemas.microsoft.com/office/drawing/2014/main" id="{89728B7F-B81A-074E-6A94-07C457FD6746}"/>
              </a:ext>
            </a:extLst>
          </p:cNvPr>
          <p:cNvSpPr/>
          <p:nvPr/>
        </p:nvSpPr>
        <p:spPr>
          <a:xfrm>
            <a:off x="7529048" y="1504705"/>
            <a:ext cx="3468248" cy="850900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189">
            <a:extLst>
              <a:ext uri="{FF2B5EF4-FFF2-40B4-BE49-F238E27FC236}">
                <a16:creationId xmlns:a16="http://schemas.microsoft.com/office/drawing/2014/main" id="{10CAB889-0824-1C8C-D963-E9C189266BF8}"/>
              </a:ext>
            </a:extLst>
          </p:cNvPr>
          <p:cNvSpPr/>
          <p:nvPr/>
        </p:nvSpPr>
        <p:spPr>
          <a:xfrm>
            <a:off x="7339976" y="2414110"/>
            <a:ext cx="3823323" cy="1670903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189">
            <a:extLst>
              <a:ext uri="{FF2B5EF4-FFF2-40B4-BE49-F238E27FC236}">
                <a16:creationId xmlns:a16="http://schemas.microsoft.com/office/drawing/2014/main" id="{DE0C8D4B-D7BE-A26F-4EAB-526BFA8FE7E1}"/>
              </a:ext>
            </a:extLst>
          </p:cNvPr>
          <p:cNvSpPr/>
          <p:nvPr/>
        </p:nvSpPr>
        <p:spPr>
          <a:xfrm>
            <a:off x="7932535" y="4156218"/>
            <a:ext cx="2607741" cy="964955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189">
            <a:extLst>
              <a:ext uri="{FF2B5EF4-FFF2-40B4-BE49-F238E27FC236}">
                <a16:creationId xmlns:a16="http://schemas.microsoft.com/office/drawing/2014/main" id="{544103F1-8D6C-6D5E-0C50-7EE12DB89E65}"/>
              </a:ext>
            </a:extLst>
          </p:cNvPr>
          <p:cNvSpPr/>
          <p:nvPr/>
        </p:nvSpPr>
        <p:spPr>
          <a:xfrm>
            <a:off x="1365186" y="2362323"/>
            <a:ext cx="2476627" cy="431678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A076E9D-33F3-7411-6354-F664E595A33C}"/>
              </a:ext>
            </a:extLst>
          </p:cNvPr>
          <p:cNvSpPr/>
          <p:nvPr/>
        </p:nvSpPr>
        <p:spPr>
          <a:xfrm>
            <a:off x="7012769" y="1382422"/>
            <a:ext cx="295538" cy="295538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E0D9B47-0AE0-D1BF-72A6-2B73811AE552}"/>
              </a:ext>
            </a:extLst>
          </p:cNvPr>
          <p:cNvSpPr/>
          <p:nvPr/>
        </p:nvSpPr>
        <p:spPr>
          <a:xfrm>
            <a:off x="7012769" y="6045547"/>
            <a:ext cx="174465" cy="174465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AFAA4F-E138-4EC7-0033-74BE596A374F}"/>
              </a:ext>
            </a:extLst>
          </p:cNvPr>
          <p:cNvSpPr/>
          <p:nvPr/>
        </p:nvSpPr>
        <p:spPr>
          <a:xfrm>
            <a:off x="7240145" y="5947050"/>
            <a:ext cx="442384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슬라이드 타이밍에 맞추어 강약을 준 홈페이지 서브 배너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1" name="그림 50" descr="드레스, 스크린샷, 여성, 의류이(가) 표시된 사진&#10;&#10;자동 생성된 설명">
            <a:extLst>
              <a:ext uri="{FF2B5EF4-FFF2-40B4-BE49-F238E27FC236}">
                <a16:creationId xmlns:a16="http://schemas.microsoft.com/office/drawing/2014/main" id="{4EE9456B-30E8-61AA-4F85-0550B6B5F0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7" y="4581446"/>
            <a:ext cx="5401135" cy="1770505"/>
          </a:xfrm>
          <a:prstGeom prst="rect">
            <a:avLst/>
          </a:prstGeom>
        </p:spPr>
      </p:pic>
      <p:sp>
        <p:nvSpPr>
          <p:cNvPr id="52" name="모서리가 둥근 직사각형 189">
            <a:extLst>
              <a:ext uri="{FF2B5EF4-FFF2-40B4-BE49-F238E27FC236}">
                <a16:creationId xmlns:a16="http://schemas.microsoft.com/office/drawing/2014/main" id="{36F9F7DB-5C26-957D-458F-455FDD8F9EDB}"/>
              </a:ext>
            </a:extLst>
          </p:cNvPr>
          <p:cNvSpPr/>
          <p:nvPr/>
        </p:nvSpPr>
        <p:spPr>
          <a:xfrm>
            <a:off x="1028701" y="4519713"/>
            <a:ext cx="679450" cy="553272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189">
            <a:extLst>
              <a:ext uri="{FF2B5EF4-FFF2-40B4-BE49-F238E27FC236}">
                <a16:creationId xmlns:a16="http://schemas.microsoft.com/office/drawing/2014/main" id="{8CD83B49-4F04-4B64-EB35-22B9BA9431D5}"/>
              </a:ext>
            </a:extLst>
          </p:cNvPr>
          <p:cNvSpPr/>
          <p:nvPr/>
        </p:nvSpPr>
        <p:spPr>
          <a:xfrm>
            <a:off x="952944" y="5198917"/>
            <a:ext cx="5383627" cy="1153033"/>
          </a:xfrm>
          <a:prstGeom prst="roundRect">
            <a:avLst/>
          </a:prstGeom>
          <a:noFill/>
          <a:ln w="19050">
            <a:solidFill>
              <a:srgbClr val="4B478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158A92A-3702-94B2-84D3-F9D344F96C82}"/>
              </a:ext>
            </a:extLst>
          </p:cNvPr>
          <p:cNvSpPr/>
          <p:nvPr/>
        </p:nvSpPr>
        <p:spPr>
          <a:xfrm>
            <a:off x="1788892" y="4822940"/>
            <a:ext cx="295538" cy="295538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C9418CA-0003-03B8-6DDE-ED7380778BF3}"/>
              </a:ext>
            </a:extLst>
          </p:cNvPr>
          <p:cNvSpPr/>
          <p:nvPr/>
        </p:nvSpPr>
        <p:spPr>
          <a:xfrm>
            <a:off x="7012769" y="6379332"/>
            <a:ext cx="174465" cy="174465"/>
          </a:xfrm>
          <a:prstGeom prst="ellipse">
            <a:avLst/>
          </a:prstGeom>
          <a:solidFill>
            <a:srgbClr val="7670AE"/>
          </a:solidFill>
          <a:ln>
            <a:solidFill>
              <a:srgbClr val="767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AC50EA1-1DAE-AFAD-2647-B2FE6DB58684}"/>
              </a:ext>
            </a:extLst>
          </p:cNvPr>
          <p:cNvSpPr/>
          <p:nvPr/>
        </p:nvSpPr>
        <p:spPr>
          <a:xfrm>
            <a:off x="7240144" y="6281806"/>
            <a:ext cx="442384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직관적인 아이콘 사용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sns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1806994538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1055</Words>
  <Application>Microsoft Office PowerPoint</Application>
  <PresentationFormat>와이드스크린</PresentationFormat>
  <Paragraphs>344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맑은 고딕</vt:lpstr>
      <vt:lpstr>Arial</vt:lpstr>
      <vt:lpstr>Wingdings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68</cp:revision>
  <dcterms:created xsi:type="dcterms:W3CDTF">2022-02-11T02:11:51Z</dcterms:created>
  <dcterms:modified xsi:type="dcterms:W3CDTF">2023-06-07T05:02:02Z</dcterms:modified>
</cp:coreProperties>
</file>